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Default Extension="gif" ContentType="image/gif"/>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43891200" cy="43891200"/>
  <p:notesSz cx="7010400" cy="9296400"/>
  <p:defaultTextStyle>
    <a:defPPr>
      <a:defRPr lang="en-US"/>
    </a:defPPr>
    <a:lvl1pPr marL="0" algn="l" defTabSz="5016124" rtl="0" eaLnBrk="1" latinLnBrk="0" hangingPunct="1">
      <a:defRPr sz="9900" kern="1200">
        <a:solidFill>
          <a:schemeClr val="tx1"/>
        </a:solidFill>
        <a:latin typeface="+mn-lt"/>
        <a:ea typeface="+mn-ea"/>
        <a:cs typeface="+mn-cs"/>
      </a:defRPr>
    </a:lvl1pPr>
    <a:lvl2pPr marL="2508062" algn="l" defTabSz="5016124" rtl="0" eaLnBrk="1" latinLnBrk="0" hangingPunct="1">
      <a:defRPr sz="9900" kern="1200">
        <a:solidFill>
          <a:schemeClr val="tx1"/>
        </a:solidFill>
        <a:latin typeface="+mn-lt"/>
        <a:ea typeface="+mn-ea"/>
        <a:cs typeface="+mn-cs"/>
      </a:defRPr>
    </a:lvl2pPr>
    <a:lvl3pPr marL="5016124" algn="l" defTabSz="5016124" rtl="0" eaLnBrk="1" latinLnBrk="0" hangingPunct="1">
      <a:defRPr sz="9900" kern="1200">
        <a:solidFill>
          <a:schemeClr val="tx1"/>
        </a:solidFill>
        <a:latin typeface="+mn-lt"/>
        <a:ea typeface="+mn-ea"/>
        <a:cs typeface="+mn-cs"/>
      </a:defRPr>
    </a:lvl3pPr>
    <a:lvl4pPr marL="7524186" algn="l" defTabSz="5016124" rtl="0" eaLnBrk="1" latinLnBrk="0" hangingPunct="1">
      <a:defRPr sz="9900" kern="1200">
        <a:solidFill>
          <a:schemeClr val="tx1"/>
        </a:solidFill>
        <a:latin typeface="+mn-lt"/>
        <a:ea typeface="+mn-ea"/>
        <a:cs typeface="+mn-cs"/>
      </a:defRPr>
    </a:lvl4pPr>
    <a:lvl5pPr marL="10032248" algn="l" defTabSz="5016124" rtl="0" eaLnBrk="1" latinLnBrk="0" hangingPunct="1">
      <a:defRPr sz="9900" kern="1200">
        <a:solidFill>
          <a:schemeClr val="tx1"/>
        </a:solidFill>
        <a:latin typeface="+mn-lt"/>
        <a:ea typeface="+mn-ea"/>
        <a:cs typeface="+mn-cs"/>
      </a:defRPr>
    </a:lvl5pPr>
    <a:lvl6pPr marL="12540310" algn="l" defTabSz="5016124" rtl="0" eaLnBrk="1" latinLnBrk="0" hangingPunct="1">
      <a:defRPr sz="9900" kern="1200">
        <a:solidFill>
          <a:schemeClr val="tx1"/>
        </a:solidFill>
        <a:latin typeface="+mn-lt"/>
        <a:ea typeface="+mn-ea"/>
        <a:cs typeface="+mn-cs"/>
      </a:defRPr>
    </a:lvl6pPr>
    <a:lvl7pPr marL="15048372" algn="l" defTabSz="5016124" rtl="0" eaLnBrk="1" latinLnBrk="0" hangingPunct="1">
      <a:defRPr sz="9900" kern="1200">
        <a:solidFill>
          <a:schemeClr val="tx1"/>
        </a:solidFill>
        <a:latin typeface="+mn-lt"/>
        <a:ea typeface="+mn-ea"/>
        <a:cs typeface="+mn-cs"/>
      </a:defRPr>
    </a:lvl7pPr>
    <a:lvl8pPr marL="17556434" algn="l" defTabSz="5016124" rtl="0" eaLnBrk="1" latinLnBrk="0" hangingPunct="1">
      <a:defRPr sz="9900" kern="1200">
        <a:solidFill>
          <a:schemeClr val="tx1"/>
        </a:solidFill>
        <a:latin typeface="+mn-lt"/>
        <a:ea typeface="+mn-ea"/>
        <a:cs typeface="+mn-cs"/>
      </a:defRPr>
    </a:lvl8pPr>
    <a:lvl9pPr marL="20064496" algn="l" defTabSz="5016124" rtl="0" eaLnBrk="1" latinLnBrk="0" hangingPunct="1">
      <a:defRPr sz="99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9497" autoAdjust="0"/>
  </p:normalViewPr>
  <p:slideViewPr>
    <p:cSldViewPr>
      <p:cViewPr>
        <p:scale>
          <a:sx n="20" d="100"/>
          <a:sy n="20" d="100"/>
        </p:scale>
        <p:origin x="-2022" y="-162"/>
      </p:cViewPr>
      <p:guideLst>
        <p:guide orient="horz" pos="13824"/>
        <p:guide pos="13824"/>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jpe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448401C6-E483-4F49-A0D9-293DF1FDB9EA}" type="datetimeFigureOut">
              <a:rPr lang="en-US" smtClean="0"/>
              <a:pPr/>
              <a:t>10/16/2012</a:t>
            </a:fld>
            <a:endParaRPr lang="en-US"/>
          </a:p>
        </p:txBody>
      </p:sp>
      <p:sp>
        <p:nvSpPr>
          <p:cNvPr id="4" name="Slide Image Placeholder 3"/>
          <p:cNvSpPr>
            <a:spLocks noGrp="1" noRot="1" noChangeAspect="1"/>
          </p:cNvSpPr>
          <p:nvPr>
            <p:ph type="sldImg" idx="2"/>
          </p:nvPr>
        </p:nvSpPr>
        <p:spPr>
          <a:xfrm>
            <a:off x="1762125" y="696913"/>
            <a:ext cx="3486150" cy="348615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CE534679-3EC2-4E65-8BD7-D7DBDA3528F3}" type="slidenum">
              <a:rPr lang="en-US" smtClean="0"/>
              <a:pPr/>
              <a:t>‹#›</a:t>
            </a:fld>
            <a:endParaRPr lang="en-US"/>
          </a:p>
        </p:txBody>
      </p:sp>
    </p:spTree>
    <p:extLst>
      <p:ext uri="{BB962C8B-B14F-4D97-AF65-F5344CB8AC3E}">
        <p14:creationId xmlns="" xmlns:p14="http://schemas.microsoft.com/office/powerpoint/2010/main" val="16286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CE534679-3EC2-4E65-8BD7-D7DBDA3528F3}" type="slidenum">
              <a:rPr lang="en-US" smtClean="0"/>
              <a:pPr/>
              <a:t>1</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3634723"/>
            <a:ext cx="37307520" cy="940816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24871680"/>
            <a:ext cx="30723840" cy="11216640"/>
          </a:xfrm>
        </p:spPr>
        <p:txBody>
          <a:bodyPr/>
          <a:lstStyle>
            <a:lvl1pPr marL="0" indent="0" algn="ctr">
              <a:buNone/>
              <a:defRPr>
                <a:solidFill>
                  <a:schemeClr val="tx1">
                    <a:tint val="75000"/>
                  </a:schemeClr>
                </a:solidFill>
              </a:defRPr>
            </a:lvl1pPr>
            <a:lvl2pPr marL="2508062" indent="0" algn="ctr">
              <a:buNone/>
              <a:defRPr>
                <a:solidFill>
                  <a:schemeClr val="tx1">
                    <a:tint val="75000"/>
                  </a:schemeClr>
                </a:solidFill>
              </a:defRPr>
            </a:lvl2pPr>
            <a:lvl3pPr marL="5016124" indent="0" algn="ctr">
              <a:buNone/>
              <a:defRPr>
                <a:solidFill>
                  <a:schemeClr val="tx1">
                    <a:tint val="75000"/>
                  </a:schemeClr>
                </a:solidFill>
              </a:defRPr>
            </a:lvl3pPr>
            <a:lvl4pPr marL="7524186" indent="0" algn="ctr">
              <a:buNone/>
              <a:defRPr>
                <a:solidFill>
                  <a:schemeClr val="tx1">
                    <a:tint val="75000"/>
                  </a:schemeClr>
                </a:solidFill>
              </a:defRPr>
            </a:lvl4pPr>
            <a:lvl5pPr marL="10032248" indent="0" algn="ctr">
              <a:buNone/>
              <a:defRPr>
                <a:solidFill>
                  <a:schemeClr val="tx1">
                    <a:tint val="75000"/>
                  </a:schemeClr>
                </a:solidFill>
              </a:defRPr>
            </a:lvl5pPr>
            <a:lvl6pPr marL="12540310" indent="0" algn="ctr">
              <a:buNone/>
              <a:defRPr>
                <a:solidFill>
                  <a:schemeClr val="tx1">
                    <a:tint val="75000"/>
                  </a:schemeClr>
                </a:solidFill>
              </a:defRPr>
            </a:lvl6pPr>
            <a:lvl7pPr marL="15048372" indent="0" algn="ctr">
              <a:buNone/>
              <a:defRPr>
                <a:solidFill>
                  <a:schemeClr val="tx1">
                    <a:tint val="75000"/>
                  </a:schemeClr>
                </a:solidFill>
              </a:defRPr>
            </a:lvl7pPr>
            <a:lvl8pPr marL="17556434" indent="0" algn="ctr">
              <a:buNone/>
              <a:defRPr>
                <a:solidFill>
                  <a:schemeClr val="tx1">
                    <a:tint val="75000"/>
                  </a:schemeClr>
                </a:solidFill>
              </a:defRPr>
            </a:lvl8pPr>
            <a:lvl9pPr marL="20064496"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11247123"/>
            <a:ext cx="47404018" cy="239684557"/>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0530843" y="11247123"/>
            <a:ext cx="141480542" cy="23968455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8204163"/>
            <a:ext cx="37307520" cy="8717280"/>
          </a:xfrm>
        </p:spPr>
        <p:txBody>
          <a:bodyPr anchor="t"/>
          <a:lstStyle>
            <a:lvl1pPr algn="l">
              <a:defRPr sz="219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8602966"/>
            <a:ext cx="37307520" cy="9601197"/>
          </a:xfrm>
        </p:spPr>
        <p:txBody>
          <a:bodyPr anchor="b"/>
          <a:lstStyle>
            <a:lvl1pPr marL="0" indent="0">
              <a:buNone/>
              <a:defRPr sz="11000">
                <a:solidFill>
                  <a:schemeClr val="tx1">
                    <a:tint val="75000"/>
                  </a:schemeClr>
                </a:solidFill>
              </a:defRPr>
            </a:lvl1pPr>
            <a:lvl2pPr marL="2508062" indent="0">
              <a:buNone/>
              <a:defRPr sz="9900">
                <a:solidFill>
                  <a:schemeClr val="tx1">
                    <a:tint val="75000"/>
                  </a:schemeClr>
                </a:solidFill>
              </a:defRPr>
            </a:lvl2pPr>
            <a:lvl3pPr marL="5016124" indent="0">
              <a:buNone/>
              <a:defRPr sz="8800">
                <a:solidFill>
                  <a:schemeClr val="tx1">
                    <a:tint val="75000"/>
                  </a:schemeClr>
                </a:solidFill>
              </a:defRPr>
            </a:lvl3pPr>
            <a:lvl4pPr marL="7524186" indent="0">
              <a:buNone/>
              <a:defRPr sz="7700">
                <a:solidFill>
                  <a:schemeClr val="tx1">
                    <a:tint val="75000"/>
                  </a:schemeClr>
                </a:solidFill>
              </a:defRPr>
            </a:lvl4pPr>
            <a:lvl5pPr marL="10032248" indent="0">
              <a:buNone/>
              <a:defRPr sz="7700">
                <a:solidFill>
                  <a:schemeClr val="tx1">
                    <a:tint val="75000"/>
                  </a:schemeClr>
                </a:solidFill>
              </a:defRPr>
            </a:lvl5pPr>
            <a:lvl6pPr marL="12540310" indent="0">
              <a:buNone/>
              <a:defRPr sz="7700">
                <a:solidFill>
                  <a:schemeClr val="tx1">
                    <a:tint val="75000"/>
                  </a:schemeClr>
                </a:solidFill>
              </a:defRPr>
            </a:lvl6pPr>
            <a:lvl7pPr marL="15048372" indent="0">
              <a:buNone/>
              <a:defRPr sz="7700">
                <a:solidFill>
                  <a:schemeClr val="tx1">
                    <a:tint val="75000"/>
                  </a:schemeClr>
                </a:solidFill>
              </a:defRPr>
            </a:lvl7pPr>
            <a:lvl8pPr marL="17556434" indent="0">
              <a:buNone/>
              <a:defRPr sz="7700">
                <a:solidFill>
                  <a:schemeClr val="tx1">
                    <a:tint val="75000"/>
                  </a:schemeClr>
                </a:solidFill>
              </a:defRPr>
            </a:lvl8pPr>
            <a:lvl9pPr marL="20064496" indent="0">
              <a:buNone/>
              <a:defRPr sz="7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0530842" y="65542163"/>
            <a:ext cx="94442280" cy="185389517"/>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05704642" y="65542163"/>
            <a:ext cx="94442280" cy="185389517"/>
          </a:xfrm>
        </p:spPr>
        <p:txBody>
          <a:bodyPr/>
          <a:lstStyle>
            <a:lvl1pPr>
              <a:defRPr sz="15400"/>
            </a:lvl1pPr>
            <a:lvl2pPr>
              <a:defRPr sz="13200"/>
            </a:lvl2pPr>
            <a:lvl3pPr>
              <a:defRPr sz="11000"/>
            </a:lvl3pPr>
            <a:lvl4pPr>
              <a:defRPr sz="9900"/>
            </a:lvl4pPr>
            <a:lvl5pPr>
              <a:defRPr sz="9900"/>
            </a:lvl5pPr>
            <a:lvl6pPr>
              <a:defRPr sz="9900"/>
            </a:lvl6pPr>
            <a:lvl7pPr>
              <a:defRPr sz="9900"/>
            </a:lvl7pPr>
            <a:lvl8pPr>
              <a:defRPr sz="9900"/>
            </a:lvl8pPr>
            <a:lvl9pPr>
              <a:defRPr sz="9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757683"/>
            <a:ext cx="39502080" cy="73152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9824723"/>
            <a:ext cx="19392902" cy="4094477"/>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smtClean="0"/>
              <a:t>Click to edit Master text styles</a:t>
            </a:r>
          </a:p>
        </p:txBody>
      </p:sp>
      <p:sp>
        <p:nvSpPr>
          <p:cNvPr id="4" name="Content Placeholder 3"/>
          <p:cNvSpPr>
            <a:spLocks noGrp="1"/>
          </p:cNvSpPr>
          <p:nvPr>
            <p:ph sz="half" idx="2"/>
          </p:nvPr>
        </p:nvSpPr>
        <p:spPr>
          <a:xfrm>
            <a:off x="2194560" y="13919200"/>
            <a:ext cx="19392902" cy="25288243"/>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9824723"/>
            <a:ext cx="19400520" cy="4094477"/>
          </a:xfrm>
        </p:spPr>
        <p:txBody>
          <a:bodyPr anchor="b"/>
          <a:lstStyle>
            <a:lvl1pPr marL="0" indent="0">
              <a:buNone/>
              <a:defRPr sz="13200" b="1"/>
            </a:lvl1pPr>
            <a:lvl2pPr marL="2508062" indent="0">
              <a:buNone/>
              <a:defRPr sz="11000" b="1"/>
            </a:lvl2pPr>
            <a:lvl3pPr marL="5016124" indent="0">
              <a:buNone/>
              <a:defRPr sz="9900" b="1"/>
            </a:lvl3pPr>
            <a:lvl4pPr marL="7524186" indent="0">
              <a:buNone/>
              <a:defRPr sz="8800" b="1"/>
            </a:lvl4pPr>
            <a:lvl5pPr marL="10032248" indent="0">
              <a:buNone/>
              <a:defRPr sz="8800" b="1"/>
            </a:lvl5pPr>
            <a:lvl6pPr marL="12540310" indent="0">
              <a:buNone/>
              <a:defRPr sz="8800" b="1"/>
            </a:lvl6pPr>
            <a:lvl7pPr marL="15048372" indent="0">
              <a:buNone/>
              <a:defRPr sz="8800" b="1"/>
            </a:lvl7pPr>
            <a:lvl8pPr marL="17556434" indent="0">
              <a:buNone/>
              <a:defRPr sz="8800" b="1"/>
            </a:lvl8pPr>
            <a:lvl9pPr marL="20064496" indent="0">
              <a:buNone/>
              <a:defRPr sz="8800" b="1"/>
            </a:lvl9pPr>
          </a:lstStyle>
          <a:p>
            <a:pPr lvl="0"/>
            <a:r>
              <a:rPr lang="en-US" smtClean="0"/>
              <a:t>Click to edit Master text styles</a:t>
            </a:r>
          </a:p>
        </p:txBody>
      </p:sp>
      <p:sp>
        <p:nvSpPr>
          <p:cNvPr id="6" name="Content Placeholder 5"/>
          <p:cNvSpPr>
            <a:spLocks noGrp="1"/>
          </p:cNvSpPr>
          <p:nvPr>
            <p:ph sz="quarter" idx="4"/>
          </p:nvPr>
        </p:nvSpPr>
        <p:spPr>
          <a:xfrm>
            <a:off x="22296122" y="13919200"/>
            <a:ext cx="19400520" cy="25288243"/>
          </a:xfrm>
        </p:spPr>
        <p:txBody>
          <a:bodyPr/>
          <a:lstStyle>
            <a:lvl1pPr>
              <a:defRPr sz="13200"/>
            </a:lvl1pPr>
            <a:lvl2pPr>
              <a:defRPr sz="11000"/>
            </a:lvl2pPr>
            <a:lvl3pPr>
              <a:defRPr sz="9900"/>
            </a:lvl3pPr>
            <a:lvl4pPr>
              <a:defRPr sz="8800"/>
            </a:lvl4pPr>
            <a:lvl5pPr>
              <a:defRPr sz="8800"/>
            </a:lvl5pPr>
            <a:lvl6pPr>
              <a:defRPr sz="8800"/>
            </a:lvl6pPr>
            <a:lvl7pPr>
              <a:defRPr sz="8800"/>
            </a:lvl7pPr>
            <a:lvl8pPr>
              <a:defRPr sz="8800"/>
            </a:lvl8pPr>
            <a:lvl9pPr>
              <a:defRPr sz="8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747520"/>
            <a:ext cx="14439902" cy="7437120"/>
          </a:xfrm>
        </p:spPr>
        <p:txBody>
          <a:bodyPr anchor="b"/>
          <a:lstStyle>
            <a:lvl1pPr algn="l">
              <a:defRPr sz="11000" b="1"/>
            </a:lvl1pPr>
          </a:lstStyle>
          <a:p>
            <a:r>
              <a:rPr lang="en-US" smtClean="0"/>
              <a:t>Click to edit Master title style</a:t>
            </a:r>
            <a:endParaRPr lang="en-US"/>
          </a:p>
        </p:txBody>
      </p:sp>
      <p:sp>
        <p:nvSpPr>
          <p:cNvPr id="3" name="Content Placeholder 2"/>
          <p:cNvSpPr>
            <a:spLocks noGrp="1"/>
          </p:cNvSpPr>
          <p:nvPr>
            <p:ph idx="1"/>
          </p:nvPr>
        </p:nvSpPr>
        <p:spPr>
          <a:xfrm>
            <a:off x="17160240" y="1747523"/>
            <a:ext cx="24536400" cy="37459923"/>
          </a:xfrm>
        </p:spPr>
        <p:txBody>
          <a:bodyPr/>
          <a:lstStyle>
            <a:lvl1pPr>
              <a:defRPr sz="17600"/>
            </a:lvl1pPr>
            <a:lvl2pPr>
              <a:defRPr sz="15400"/>
            </a:lvl2pPr>
            <a:lvl3pPr>
              <a:defRPr sz="13200"/>
            </a:lvl3pPr>
            <a:lvl4pPr>
              <a:defRPr sz="11000"/>
            </a:lvl4pPr>
            <a:lvl5pPr>
              <a:defRPr sz="11000"/>
            </a:lvl5pPr>
            <a:lvl6pPr>
              <a:defRPr sz="11000"/>
            </a:lvl6pPr>
            <a:lvl7pPr>
              <a:defRPr sz="11000"/>
            </a:lvl7pPr>
            <a:lvl8pPr>
              <a:defRPr sz="11000"/>
            </a:lvl8pPr>
            <a:lvl9pPr>
              <a:defRPr sz="11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9184643"/>
            <a:ext cx="14439902" cy="30022803"/>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30723840"/>
            <a:ext cx="26334720" cy="3627123"/>
          </a:xfrm>
        </p:spPr>
        <p:txBody>
          <a:bodyPr anchor="b"/>
          <a:lstStyle>
            <a:lvl1pPr algn="l">
              <a:defRPr sz="11000" b="1"/>
            </a:lvl1pPr>
          </a:lstStyle>
          <a:p>
            <a:r>
              <a:rPr lang="en-US" smtClean="0"/>
              <a:t>Click to edit Master title style</a:t>
            </a:r>
            <a:endParaRPr lang="en-US"/>
          </a:p>
        </p:txBody>
      </p:sp>
      <p:sp>
        <p:nvSpPr>
          <p:cNvPr id="3" name="Picture Placeholder 2"/>
          <p:cNvSpPr>
            <a:spLocks noGrp="1"/>
          </p:cNvSpPr>
          <p:nvPr>
            <p:ph type="pic" idx="1"/>
          </p:nvPr>
        </p:nvSpPr>
        <p:spPr>
          <a:xfrm>
            <a:off x="8602982" y="3921760"/>
            <a:ext cx="26334720" cy="26334720"/>
          </a:xfrm>
        </p:spPr>
        <p:txBody>
          <a:bodyPr/>
          <a:lstStyle>
            <a:lvl1pPr marL="0" indent="0">
              <a:buNone/>
              <a:defRPr sz="17600"/>
            </a:lvl1pPr>
            <a:lvl2pPr marL="2508062" indent="0">
              <a:buNone/>
              <a:defRPr sz="15400"/>
            </a:lvl2pPr>
            <a:lvl3pPr marL="5016124" indent="0">
              <a:buNone/>
              <a:defRPr sz="13200"/>
            </a:lvl3pPr>
            <a:lvl4pPr marL="7524186" indent="0">
              <a:buNone/>
              <a:defRPr sz="11000"/>
            </a:lvl4pPr>
            <a:lvl5pPr marL="10032248" indent="0">
              <a:buNone/>
              <a:defRPr sz="11000"/>
            </a:lvl5pPr>
            <a:lvl6pPr marL="12540310" indent="0">
              <a:buNone/>
              <a:defRPr sz="11000"/>
            </a:lvl6pPr>
            <a:lvl7pPr marL="15048372" indent="0">
              <a:buNone/>
              <a:defRPr sz="11000"/>
            </a:lvl7pPr>
            <a:lvl8pPr marL="17556434" indent="0">
              <a:buNone/>
              <a:defRPr sz="11000"/>
            </a:lvl8pPr>
            <a:lvl9pPr marL="20064496" indent="0">
              <a:buNone/>
              <a:defRPr sz="11000"/>
            </a:lvl9pPr>
          </a:lstStyle>
          <a:p>
            <a:endParaRPr lang="en-US"/>
          </a:p>
        </p:txBody>
      </p:sp>
      <p:sp>
        <p:nvSpPr>
          <p:cNvPr id="4" name="Text Placeholder 3"/>
          <p:cNvSpPr>
            <a:spLocks noGrp="1"/>
          </p:cNvSpPr>
          <p:nvPr>
            <p:ph type="body" sz="half" idx="2"/>
          </p:nvPr>
        </p:nvSpPr>
        <p:spPr>
          <a:xfrm>
            <a:off x="8602982" y="34350963"/>
            <a:ext cx="26334720" cy="5151117"/>
          </a:xfrm>
        </p:spPr>
        <p:txBody>
          <a:bodyPr/>
          <a:lstStyle>
            <a:lvl1pPr marL="0" indent="0">
              <a:buNone/>
              <a:defRPr sz="7700"/>
            </a:lvl1pPr>
            <a:lvl2pPr marL="2508062" indent="0">
              <a:buNone/>
              <a:defRPr sz="6600"/>
            </a:lvl2pPr>
            <a:lvl3pPr marL="5016124" indent="0">
              <a:buNone/>
              <a:defRPr sz="5500"/>
            </a:lvl3pPr>
            <a:lvl4pPr marL="7524186" indent="0">
              <a:buNone/>
              <a:defRPr sz="4900"/>
            </a:lvl4pPr>
            <a:lvl5pPr marL="10032248" indent="0">
              <a:buNone/>
              <a:defRPr sz="4900"/>
            </a:lvl5pPr>
            <a:lvl6pPr marL="12540310" indent="0">
              <a:buNone/>
              <a:defRPr sz="4900"/>
            </a:lvl6pPr>
            <a:lvl7pPr marL="15048372" indent="0">
              <a:buNone/>
              <a:defRPr sz="4900"/>
            </a:lvl7pPr>
            <a:lvl8pPr marL="17556434" indent="0">
              <a:buNone/>
              <a:defRPr sz="4900"/>
            </a:lvl8pPr>
            <a:lvl9pPr marL="20064496" indent="0">
              <a:buNone/>
              <a:defRPr sz="4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CD5DE43-587D-4929-84FD-64C7D24E33CC}" type="datetimeFigureOut">
              <a:rPr lang="en-US" smtClean="0"/>
              <a:pPr/>
              <a:t>10/16/2012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6929CE-AED6-41D7-83E2-38ACDAABA64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757683"/>
            <a:ext cx="39502080" cy="7315200"/>
          </a:xfrm>
          <a:prstGeom prst="rect">
            <a:avLst/>
          </a:prstGeom>
        </p:spPr>
        <p:txBody>
          <a:bodyPr vert="horz" lIns="501612" tIns="250806" rIns="501612" bIns="25080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10241283"/>
            <a:ext cx="39502080" cy="28966163"/>
          </a:xfrm>
          <a:prstGeom prst="rect">
            <a:avLst/>
          </a:prstGeom>
        </p:spPr>
        <p:txBody>
          <a:bodyPr vert="horz" lIns="501612" tIns="250806" rIns="501612" bIns="25080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40680643"/>
            <a:ext cx="10241280" cy="2336800"/>
          </a:xfrm>
          <a:prstGeom prst="rect">
            <a:avLst/>
          </a:prstGeom>
        </p:spPr>
        <p:txBody>
          <a:bodyPr vert="horz" lIns="501612" tIns="250806" rIns="501612" bIns="250806" rtlCol="0" anchor="ctr"/>
          <a:lstStyle>
            <a:lvl1pPr algn="l">
              <a:defRPr sz="6600">
                <a:solidFill>
                  <a:schemeClr val="tx1">
                    <a:tint val="75000"/>
                  </a:schemeClr>
                </a:solidFill>
              </a:defRPr>
            </a:lvl1pPr>
          </a:lstStyle>
          <a:p>
            <a:fld id="{CCD5DE43-587D-4929-84FD-64C7D24E33CC}" type="datetimeFigureOut">
              <a:rPr lang="en-US" smtClean="0"/>
              <a:pPr/>
              <a:t>10/16/2012</a:t>
            </a:fld>
            <a:endParaRPr lang="en-US"/>
          </a:p>
        </p:txBody>
      </p:sp>
      <p:sp>
        <p:nvSpPr>
          <p:cNvPr id="5" name="Footer Placeholder 4"/>
          <p:cNvSpPr>
            <a:spLocks noGrp="1"/>
          </p:cNvSpPr>
          <p:nvPr>
            <p:ph type="ftr" sz="quarter" idx="3"/>
          </p:nvPr>
        </p:nvSpPr>
        <p:spPr>
          <a:xfrm>
            <a:off x="14996160" y="40680643"/>
            <a:ext cx="13898880" cy="2336800"/>
          </a:xfrm>
          <a:prstGeom prst="rect">
            <a:avLst/>
          </a:prstGeom>
        </p:spPr>
        <p:txBody>
          <a:bodyPr vert="horz" lIns="501612" tIns="250806" rIns="501612" bIns="250806" rtlCol="0" anchor="ctr"/>
          <a:lstStyle>
            <a:lvl1pPr algn="ctr">
              <a:defRPr sz="6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40680643"/>
            <a:ext cx="10241280" cy="2336800"/>
          </a:xfrm>
          <a:prstGeom prst="rect">
            <a:avLst/>
          </a:prstGeom>
        </p:spPr>
        <p:txBody>
          <a:bodyPr vert="horz" lIns="501612" tIns="250806" rIns="501612" bIns="250806" rtlCol="0" anchor="ctr"/>
          <a:lstStyle>
            <a:lvl1pPr algn="r">
              <a:defRPr sz="6600">
                <a:solidFill>
                  <a:schemeClr val="tx1">
                    <a:tint val="75000"/>
                  </a:schemeClr>
                </a:solidFill>
              </a:defRPr>
            </a:lvl1pPr>
          </a:lstStyle>
          <a:p>
            <a:fld id="{C26929CE-AED6-41D7-83E2-38ACDAABA64A}"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5016124" rtl="0" eaLnBrk="1" latinLnBrk="0" hangingPunct="1">
        <a:spcBef>
          <a:spcPct val="0"/>
        </a:spcBef>
        <a:buNone/>
        <a:defRPr sz="24100" kern="1200">
          <a:solidFill>
            <a:schemeClr val="tx1"/>
          </a:solidFill>
          <a:latin typeface="+mj-lt"/>
          <a:ea typeface="+mj-ea"/>
          <a:cs typeface="+mj-cs"/>
        </a:defRPr>
      </a:lvl1pPr>
    </p:titleStyle>
    <p:bodyStyle>
      <a:lvl1pPr marL="1881047" indent="-1881047" algn="l" defTabSz="5016124" rtl="0" eaLnBrk="1" latinLnBrk="0" hangingPunct="1">
        <a:spcBef>
          <a:spcPct val="20000"/>
        </a:spcBef>
        <a:buFont typeface="Arial" pitchFamily="34" charset="0"/>
        <a:buChar char="•"/>
        <a:defRPr sz="17600" kern="1200">
          <a:solidFill>
            <a:schemeClr val="tx1"/>
          </a:solidFill>
          <a:latin typeface="+mn-lt"/>
          <a:ea typeface="+mn-ea"/>
          <a:cs typeface="+mn-cs"/>
        </a:defRPr>
      </a:lvl1pPr>
      <a:lvl2pPr marL="4075601" indent="-1567539" algn="l" defTabSz="5016124" rtl="0" eaLnBrk="1" latinLnBrk="0" hangingPunct="1">
        <a:spcBef>
          <a:spcPct val="20000"/>
        </a:spcBef>
        <a:buFont typeface="Arial" pitchFamily="34" charset="0"/>
        <a:buChar char="–"/>
        <a:defRPr sz="15400" kern="1200">
          <a:solidFill>
            <a:schemeClr val="tx1"/>
          </a:solidFill>
          <a:latin typeface="+mn-lt"/>
          <a:ea typeface="+mn-ea"/>
          <a:cs typeface="+mn-cs"/>
        </a:defRPr>
      </a:lvl2pPr>
      <a:lvl3pPr marL="6270155" indent="-1254031" algn="l" defTabSz="5016124" rtl="0" eaLnBrk="1" latinLnBrk="0" hangingPunct="1">
        <a:spcBef>
          <a:spcPct val="20000"/>
        </a:spcBef>
        <a:buFont typeface="Arial" pitchFamily="34" charset="0"/>
        <a:buChar char="•"/>
        <a:defRPr sz="13200" kern="1200">
          <a:solidFill>
            <a:schemeClr val="tx1"/>
          </a:solidFill>
          <a:latin typeface="+mn-lt"/>
          <a:ea typeface="+mn-ea"/>
          <a:cs typeface="+mn-cs"/>
        </a:defRPr>
      </a:lvl3pPr>
      <a:lvl4pPr marL="8778217"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4pPr>
      <a:lvl5pPr marL="11286279"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5pPr>
      <a:lvl6pPr marL="13794341"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6pPr>
      <a:lvl7pPr marL="16302403"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7pPr>
      <a:lvl8pPr marL="18810465"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8pPr>
      <a:lvl9pPr marL="21318527" indent="-1254031" algn="l" defTabSz="5016124" rtl="0" eaLnBrk="1" latinLnBrk="0" hangingPunct="1">
        <a:spcBef>
          <a:spcPct val="20000"/>
        </a:spcBef>
        <a:buFont typeface="Arial" pitchFamily="34" charset="0"/>
        <a:buChar char="•"/>
        <a:defRPr sz="11000" kern="1200">
          <a:solidFill>
            <a:schemeClr val="tx1"/>
          </a:solidFill>
          <a:latin typeface="+mn-lt"/>
          <a:ea typeface="+mn-ea"/>
          <a:cs typeface="+mn-cs"/>
        </a:defRPr>
      </a:lvl9pPr>
    </p:bodyStyle>
    <p:otherStyle>
      <a:defPPr>
        <a:defRPr lang="en-US"/>
      </a:defPPr>
      <a:lvl1pPr marL="0" algn="l" defTabSz="5016124" rtl="0" eaLnBrk="1" latinLnBrk="0" hangingPunct="1">
        <a:defRPr sz="9900" kern="1200">
          <a:solidFill>
            <a:schemeClr val="tx1"/>
          </a:solidFill>
          <a:latin typeface="+mn-lt"/>
          <a:ea typeface="+mn-ea"/>
          <a:cs typeface="+mn-cs"/>
        </a:defRPr>
      </a:lvl1pPr>
      <a:lvl2pPr marL="2508062" algn="l" defTabSz="5016124" rtl="0" eaLnBrk="1" latinLnBrk="0" hangingPunct="1">
        <a:defRPr sz="9900" kern="1200">
          <a:solidFill>
            <a:schemeClr val="tx1"/>
          </a:solidFill>
          <a:latin typeface="+mn-lt"/>
          <a:ea typeface="+mn-ea"/>
          <a:cs typeface="+mn-cs"/>
        </a:defRPr>
      </a:lvl2pPr>
      <a:lvl3pPr marL="5016124" algn="l" defTabSz="5016124" rtl="0" eaLnBrk="1" latinLnBrk="0" hangingPunct="1">
        <a:defRPr sz="9900" kern="1200">
          <a:solidFill>
            <a:schemeClr val="tx1"/>
          </a:solidFill>
          <a:latin typeface="+mn-lt"/>
          <a:ea typeface="+mn-ea"/>
          <a:cs typeface="+mn-cs"/>
        </a:defRPr>
      </a:lvl3pPr>
      <a:lvl4pPr marL="7524186" algn="l" defTabSz="5016124" rtl="0" eaLnBrk="1" latinLnBrk="0" hangingPunct="1">
        <a:defRPr sz="9900" kern="1200">
          <a:solidFill>
            <a:schemeClr val="tx1"/>
          </a:solidFill>
          <a:latin typeface="+mn-lt"/>
          <a:ea typeface="+mn-ea"/>
          <a:cs typeface="+mn-cs"/>
        </a:defRPr>
      </a:lvl4pPr>
      <a:lvl5pPr marL="10032248" algn="l" defTabSz="5016124" rtl="0" eaLnBrk="1" latinLnBrk="0" hangingPunct="1">
        <a:defRPr sz="9900" kern="1200">
          <a:solidFill>
            <a:schemeClr val="tx1"/>
          </a:solidFill>
          <a:latin typeface="+mn-lt"/>
          <a:ea typeface="+mn-ea"/>
          <a:cs typeface="+mn-cs"/>
        </a:defRPr>
      </a:lvl5pPr>
      <a:lvl6pPr marL="12540310" algn="l" defTabSz="5016124" rtl="0" eaLnBrk="1" latinLnBrk="0" hangingPunct="1">
        <a:defRPr sz="9900" kern="1200">
          <a:solidFill>
            <a:schemeClr val="tx1"/>
          </a:solidFill>
          <a:latin typeface="+mn-lt"/>
          <a:ea typeface="+mn-ea"/>
          <a:cs typeface="+mn-cs"/>
        </a:defRPr>
      </a:lvl6pPr>
      <a:lvl7pPr marL="15048372" algn="l" defTabSz="5016124" rtl="0" eaLnBrk="1" latinLnBrk="0" hangingPunct="1">
        <a:defRPr sz="9900" kern="1200">
          <a:solidFill>
            <a:schemeClr val="tx1"/>
          </a:solidFill>
          <a:latin typeface="+mn-lt"/>
          <a:ea typeface="+mn-ea"/>
          <a:cs typeface="+mn-cs"/>
        </a:defRPr>
      </a:lvl7pPr>
      <a:lvl8pPr marL="17556434" algn="l" defTabSz="5016124" rtl="0" eaLnBrk="1" latinLnBrk="0" hangingPunct="1">
        <a:defRPr sz="9900" kern="1200">
          <a:solidFill>
            <a:schemeClr val="tx1"/>
          </a:solidFill>
          <a:latin typeface="+mn-lt"/>
          <a:ea typeface="+mn-ea"/>
          <a:cs typeface="+mn-cs"/>
        </a:defRPr>
      </a:lvl8pPr>
      <a:lvl9pPr marL="20064496" algn="l" defTabSz="5016124" rtl="0" eaLnBrk="1" latinLnBrk="0" hangingPunct="1">
        <a:defRPr sz="9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tiff"/><Relationship Id="rId21" Type="http://schemas.openxmlformats.org/officeDocument/2006/relationships/image" Target="../media/image19.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5" Type="http://schemas.openxmlformats.org/officeDocument/2006/relationships/image" Target="../media/image23.jpe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gif"/><Relationship Id="rId11" Type="http://schemas.openxmlformats.org/officeDocument/2006/relationships/image" Target="../media/image9.png"/><Relationship Id="rId24" Type="http://schemas.openxmlformats.org/officeDocument/2006/relationships/image" Target="../media/image22.png"/><Relationship Id="rId5" Type="http://schemas.openxmlformats.org/officeDocument/2006/relationships/image" Target="../media/image3.jpeg"/><Relationship Id="rId15" Type="http://schemas.openxmlformats.org/officeDocument/2006/relationships/image" Target="../media/image13.png"/><Relationship Id="rId23" Type="http://schemas.openxmlformats.org/officeDocument/2006/relationships/image" Target="../media/image21.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0000"/>
            </a:gs>
            <a:gs pos="39999">
              <a:srgbClr val="0A128C"/>
            </a:gs>
            <a:gs pos="70000">
              <a:srgbClr val="181CC7"/>
            </a:gs>
            <a:gs pos="88000">
              <a:srgbClr val="7005D4"/>
            </a:gs>
            <a:gs pos="100000">
              <a:srgbClr val="8C3D91"/>
            </a:gs>
          </a:gsLst>
          <a:lin ang="5400000" scaled="0"/>
        </a:gradFill>
        <a:effectLst/>
      </p:bgPr>
    </p:bg>
    <p:spTree>
      <p:nvGrpSpPr>
        <p:cNvPr id="1" name=""/>
        <p:cNvGrpSpPr/>
        <p:nvPr/>
      </p:nvGrpSpPr>
      <p:grpSpPr>
        <a:xfrm>
          <a:off x="0" y="0"/>
          <a:ext cx="0" cy="0"/>
          <a:chOff x="0" y="0"/>
          <a:chExt cx="0" cy="0"/>
        </a:xfrm>
      </p:grpSpPr>
      <p:sp>
        <p:nvSpPr>
          <p:cNvPr id="4" name="TextBox 3"/>
          <p:cNvSpPr txBox="1"/>
          <p:nvPr/>
        </p:nvSpPr>
        <p:spPr>
          <a:xfrm>
            <a:off x="9009174" y="152400"/>
            <a:ext cx="25872852" cy="1446550"/>
          </a:xfrm>
          <a:prstGeom prst="rect">
            <a:avLst/>
          </a:prstGeom>
          <a:noFill/>
        </p:spPr>
        <p:txBody>
          <a:bodyPr wrap="none" rtlCol="0">
            <a:spAutoFit/>
          </a:bodyPr>
          <a:lstStyle/>
          <a:p>
            <a:pPr algn="ctr"/>
            <a:r>
              <a:rPr lang="en-US" sz="8800" b="1" dirty="0" smtClean="0">
                <a:solidFill>
                  <a:schemeClr val="bg1"/>
                </a:solidFill>
              </a:rPr>
              <a:t>Comprehensive Profiling of the Osteosarcoma Genome</a:t>
            </a:r>
          </a:p>
        </p:txBody>
      </p:sp>
      <p:sp>
        <p:nvSpPr>
          <p:cNvPr id="5" name="TextBox 4"/>
          <p:cNvSpPr txBox="1"/>
          <p:nvPr/>
        </p:nvSpPr>
        <p:spPr>
          <a:xfrm>
            <a:off x="0" y="1447800"/>
            <a:ext cx="43891200" cy="1323439"/>
          </a:xfrm>
          <a:prstGeom prst="rect">
            <a:avLst/>
          </a:prstGeom>
          <a:noFill/>
        </p:spPr>
        <p:txBody>
          <a:bodyPr wrap="square" rtlCol="0">
            <a:spAutoFit/>
          </a:bodyPr>
          <a:lstStyle/>
          <a:p>
            <a:pPr algn="ctr"/>
            <a:r>
              <a:rPr lang="en-US" sz="4800" dirty="0">
                <a:solidFill>
                  <a:schemeClr val="bg1"/>
                </a:solidFill>
              </a:rPr>
              <a:t>Jiayi M Sun</a:t>
            </a:r>
            <a:r>
              <a:rPr lang="en-US" sz="4800" baseline="30000" dirty="0">
                <a:solidFill>
                  <a:schemeClr val="bg1"/>
                </a:solidFill>
              </a:rPr>
              <a:t>1,2</a:t>
            </a:r>
            <a:r>
              <a:rPr lang="en-US" sz="4800" dirty="0">
                <a:solidFill>
                  <a:schemeClr val="bg1"/>
                </a:solidFill>
              </a:rPr>
              <a:t>, Jianhe Shen</a:t>
            </a:r>
            <a:r>
              <a:rPr lang="en-US" sz="4800" baseline="30000" dirty="0">
                <a:solidFill>
                  <a:schemeClr val="bg1"/>
                </a:solidFill>
              </a:rPr>
              <a:t>2,3</a:t>
            </a:r>
            <a:r>
              <a:rPr lang="en-US" sz="4800" dirty="0">
                <a:solidFill>
                  <a:schemeClr val="bg1"/>
                </a:solidFill>
              </a:rPr>
              <a:t>, Alex Yu</a:t>
            </a:r>
            <a:r>
              <a:rPr lang="en-US" sz="4800" baseline="30000" dirty="0">
                <a:solidFill>
                  <a:schemeClr val="bg1"/>
                </a:solidFill>
              </a:rPr>
              <a:t>2,3</a:t>
            </a:r>
            <a:r>
              <a:rPr lang="en-US" sz="4800" dirty="0">
                <a:solidFill>
                  <a:schemeClr val="bg1"/>
                </a:solidFill>
              </a:rPr>
              <a:t>, Joseph Luan</a:t>
            </a:r>
            <a:r>
              <a:rPr lang="en-US" sz="4800" baseline="30000" dirty="0">
                <a:solidFill>
                  <a:schemeClr val="bg1"/>
                </a:solidFill>
              </a:rPr>
              <a:t>2,3</a:t>
            </a:r>
            <a:r>
              <a:rPr lang="en-US" sz="4800" dirty="0">
                <a:solidFill>
                  <a:schemeClr val="bg1"/>
                </a:solidFill>
              </a:rPr>
              <a:t>, Horatiu Voicu</a:t>
            </a:r>
            <a:r>
              <a:rPr lang="en-US" sz="4800" baseline="30000" dirty="0">
                <a:solidFill>
                  <a:schemeClr val="bg1"/>
                </a:solidFill>
              </a:rPr>
              <a:t>2,4</a:t>
            </a:r>
            <a:r>
              <a:rPr lang="en-US" sz="4800" dirty="0">
                <a:solidFill>
                  <a:schemeClr val="bg1"/>
                </a:solidFill>
              </a:rPr>
              <a:t>, Rudy Guerra</a:t>
            </a:r>
            <a:r>
              <a:rPr lang="en-US" sz="4800" baseline="30000" dirty="0">
                <a:solidFill>
                  <a:schemeClr val="bg1"/>
                </a:solidFill>
              </a:rPr>
              <a:t>3,5</a:t>
            </a:r>
            <a:r>
              <a:rPr lang="en-US" sz="4800" dirty="0">
                <a:solidFill>
                  <a:schemeClr val="bg1"/>
                </a:solidFill>
              </a:rPr>
              <a:t>, Chris Man</a:t>
            </a:r>
            <a:r>
              <a:rPr lang="en-US" sz="4800" baseline="30000" dirty="0">
                <a:solidFill>
                  <a:schemeClr val="bg1"/>
                </a:solidFill>
              </a:rPr>
              <a:t>2,3,4</a:t>
            </a:r>
            <a:r>
              <a:rPr lang="en-US" sz="4800" dirty="0">
                <a:solidFill>
                  <a:schemeClr val="bg1"/>
                </a:solidFill>
              </a:rPr>
              <a:t>, Ching C </a:t>
            </a:r>
            <a:r>
              <a:rPr lang="en-US" sz="4800" dirty="0" smtClean="0">
                <a:solidFill>
                  <a:schemeClr val="bg1"/>
                </a:solidFill>
              </a:rPr>
              <a:t>Lau</a:t>
            </a:r>
            <a:r>
              <a:rPr lang="en-US" sz="4800" baseline="30000" dirty="0" smtClean="0">
                <a:solidFill>
                  <a:schemeClr val="bg1"/>
                </a:solidFill>
              </a:rPr>
              <a:t>1,2,3,4</a:t>
            </a:r>
          </a:p>
          <a:p>
            <a:pPr lvl="0" algn="ctr"/>
            <a:r>
              <a:rPr lang="en-US" sz="3200" baseline="30000" dirty="0" smtClean="0">
                <a:solidFill>
                  <a:schemeClr val="bg1"/>
                </a:solidFill>
              </a:rPr>
              <a:t>1</a:t>
            </a:r>
            <a:r>
              <a:rPr lang="en-US" sz="3200" dirty="0" smtClean="0">
                <a:solidFill>
                  <a:schemeClr val="bg1"/>
                </a:solidFill>
              </a:rPr>
              <a:t>Structural and Computational Biology and Molecular Biophysics, Baylor College of Medicine, </a:t>
            </a:r>
            <a:r>
              <a:rPr lang="en-US" sz="3200" baseline="30000" dirty="0" smtClean="0">
                <a:solidFill>
                  <a:schemeClr val="bg1"/>
                </a:solidFill>
              </a:rPr>
              <a:t>2</a:t>
            </a:r>
            <a:r>
              <a:rPr lang="en-US" sz="3200" dirty="0" smtClean="0">
                <a:solidFill>
                  <a:schemeClr val="bg1"/>
                </a:solidFill>
              </a:rPr>
              <a:t>Texas Children’s Cancer Center, </a:t>
            </a:r>
            <a:r>
              <a:rPr lang="en-US" sz="3200" baseline="30000" dirty="0" smtClean="0">
                <a:solidFill>
                  <a:schemeClr val="bg1"/>
                </a:solidFill>
              </a:rPr>
              <a:t>3</a:t>
            </a:r>
            <a:r>
              <a:rPr lang="en-US" sz="3200" dirty="0" smtClean="0">
                <a:solidFill>
                  <a:schemeClr val="bg1"/>
                </a:solidFill>
              </a:rPr>
              <a:t>Department of Pediatrics, Baylor College of Medicine, </a:t>
            </a:r>
            <a:r>
              <a:rPr lang="en-US" sz="3200" baseline="30000" dirty="0" smtClean="0">
                <a:solidFill>
                  <a:schemeClr val="bg1"/>
                </a:solidFill>
              </a:rPr>
              <a:t>4</a:t>
            </a:r>
            <a:r>
              <a:rPr lang="en-US" sz="3200" dirty="0" smtClean="0">
                <a:solidFill>
                  <a:schemeClr val="bg1"/>
                </a:solidFill>
              </a:rPr>
              <a:t>Dan L. Duncan Cancer Center, </a:t>
            </a:r>
            <a:r>
              <a:rPr lang="en-US" sz="3200" baseline="30000" dirty="0" smtClean="0">
                <a:solidFill>
                  <a:schemeClr val="bg1"/>
                </a:solidFill>
              </a:rPr>
              <a:t>5</a:t>
            </a:r>
            <a:r>
              <a:rPr lang="en-US" sz="3200" dirty="0" smtClean="0">
                <a:solidFill>
                  <a:schemeClr val="bg1"/>
                </a:solidFill>
              </a:rPr>
              <a:t>Department of Statistics, Rice University</a:t>
            </a:r>
          </a:p>
        </p:txBody>
      </p:sp>
      <p:pic>
        <p:nvPicPr>
          <p:cNvPr id="7" name="Picture 6" descr="C:\Users\glueck\AppData\Local\Microsoft\Windows\Temporary Internet Files\Content.Outlook\QYJ7J6UC\gcc logo wht bkgd (5).tif"/>
          <p:cNvPicPr/>
          <p:nvPr/>
        </p:nvPicPr>
        <p:blipFill>
          <a:blip r:embed="rId3" cstate="print"/>
          <a:srcRect l="5683"/>
          <a:stretch>
            <a:fillRect/>
          </a:stretch>
        </p:blipFill>
        <p:spPr bwMode="auto">
          <a:xfrm>
            <a:off x="6950961" y="41833800"/>
            <a:ext cx="5201551" cy="1828800"/>
          </a:xfrm>
          <a:prstGeom prst="rect">
            <a:avLst/>
          </a:prstGeom>
          <a:noFill/>
          <a:ln w="9525">
            <a:noFill/>
            <a:miter lim="800000"/>
            <a:headEnd/>
            <a:tailEnd/>
          </a:ln>
        </p:spPr>
      </p:pic>
      <p:grpSp>
        <p:nvGrpSpPr>
          <p:cNvPr id="19" name="Group 18"/>
          <p:cNvGrpSpPr/>
          <p:nvPr/>
        </p:nvGrpSpPr>
        <p:grpSpPr>
          <a:xfrm>
            <a:off x="762000" y="41833800"/>
            <a:ext cx="5486400" cy="1828800"/>
            <a:chOff x="304800" y="2400301"/>
            <a:chExt cx="5467350" cy="1866899"/>
          </a:xfrm>
        </p:grpSpPr>
        <p:sp>
          <p:nvSpPr>
            <p:cNvPr id="10" name="Rectangle 9"/>
            <p:cNvSpPr/>
            <p:nvPr/>
          </p:nvSpPr>
          <p:spPr>
            <a:xfrm>
              <a:off x="304800" y="2400301"/>
              <a:ext cx="5467350" cy="186689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6" name="Picture 15" descr="BCM_2012_H_No_R_RGB.png"/>
            <p:cNvPicPr>
              <a:picLocks noChangeAspect="1"/>
            </p:cNvPicPr>
            <p:nvPr/>
          </p:nvPicPr>
          <p:blipFill>
            <a:blip r:embed="rId4" cstate="print"/>
            <a:stretch>
              <a:fillRect/>
            </a:stretch>
          </p:blipFill>
          <p:spPr>
            <a:xfrm>
              <a:off x="684477" y="2555876"/>
              <a:ext cx="4707202" cy="1629344"/>
            </a:xfrm>
            <a:prstGeom prst="rect">
              <a:avLst/>
            </a:prstGeom>
          </p:spPr>
        </p:pic>
      </p:grpSp>
      <p:pic>
        <p:nvPicPr>
          <p:cNvPr id="18" name="Picture 17" descr="RiceLogo_TMCMYK300DPI.jpg"/>
          <p:cNvPicPr>
            <a:picLocks noChangeAspect="1"/>
          </p:cNvPicPr>
          <p:nvPr/>
        </p:nvPicPr>
        <p:blipFill>
          <a:blip r:embed="rId5" cstate="print"/>
          <a:srcRect b="4795"/>
          <a:stretch>
            <a:fillRect/>
          </a:stretch>
        </p:blipFill>
        <p:spPr>
          <a:xfrm>
            <a:off x="25380749" y="41833800"/>
            <a:ext cx="4879318" cy="1828800"/>
          </a:xfrm>
          <a:prstGeom prst="rect">
            <a:avLst/>
          </a:prstGeom>
        </p:spPr>
      </p:pic>
      <p:sp>
        <p:nvSpPr>
          <p:cNvPr id="26" name="TextBox 25"/>
          <p:cNvSpPr txBox="1"/>
          <p:nvPr/>
        </p:nvSpPr>
        <p:spPr>
          <a:xfrm>
            <a:off x="29413200" y="38176200"/>
            <a:ext cx="13898880" cy="3429000"/>
          </a:xfrm>
          <a:prstGeom prst="rect">
            <a:avLst/>
          </a:prstGeom>
          <a:solidFill>
            <a:schemeClr val="bg1"/>
          </a:solidFill>
          <a:ln>
            <a:solidFill>
              <a:schemeClr val="tx1"/>
            </a:solidFill>
          </a:ln>
        </p:spPr>
        <p:txBody>
          <a:bodyPr wrap="square" rtlCol="0">
            <a:noAutofit/>
          </a:bodyPr>
          <a:lstStyle/>
          <a:p>
            <a:pPr algn="ctr"/>
            <a:r>
              <a:rPr lang="en-US" sz="3200" b="1" dirty="0" smtClean="0"/>
              <a:t>References</a:t>
            </a:r>
            <a:endParaRPr lang="en-US" sz="2400" b="1" dirty="0" smtClean="0"/>
          </a:p>
          <a:p>
            <a:pPr marL="742950" indent="-742950"/>
            <a:endParaRPr lang="en-US" sz="2400" b="1" dirty="0" smtClean="0"/>
          </a:p>
          <a:p>
            <a:pPr marL="742950" indent="-742950">
              <a:buAutoNum type="arabicPeriod"/>
            </a:pPr>
            <a:endParaRPr lang="en-US" sz="2400" b="1" dirty="0" smtClean="0"/>
          </a:p>
          <a:p>
            <a:pPr algn="ctr"/>
            <a:endParaRPr lang="en-US" sz="2400" dirty="0"/>
          </a:p>
        </p:txBody>
      </p:sp>
      <p:pic>
        <p:nvPicPr>
          <p:cNvPr id="12" name="Picture 11" descr="NLM Logo"/>
          <p:cNvPicPr/>
          <p:nvPr/>
        </p:nvPicPr>
        <p:blipFill>
          <a:blip r:embed="rId6" cstate="print"/>
          <a:srcRect/>
          <a:stretch>
            <a:fillRect/>
          </a:stretch>
        </p:blipFill>
        <p:spPr bwMode="auto">
          <a:xfrm>
            <a:off x="35738847" y="41833800"/>
            <a:ext cx="1676400" cy="1828800"/>
          </a:xfrm>
          <a:prstGeom prst="rect">
            <a:avLst/>
          </a:prstGeom>
          <a:noFill/>
          <a:ln w="9525">
            <a:noFill/>
            <a:miter lim="800000"/>
            <a:headEnd/>
            <a:tailEnd/>
          </a:ln>
        </p:spPr>
      </p:pic>
      <p:sp>
        <p:nvSpPr>
          <p:cNvPr id="25" name="TextBox 24"/>
          <p:cNvSpPr txBox="1"/>
          <p:nvPr/>
        </p:nvSpPr>
        <p:spPr>
          <a:xfrm>
            <a:off x="29565600" y="38898255"/>
            <a:ext cx="13639800" cy="2554545"/>
          </a:xfrm>
          <a:prstGeom prst="rect">
            <a:avLst/>
          </a:prstGeom>
          <a:noFill/>
        </p:spPr>
        <p:txBody>
          <a:bodyPr wrap="square" rtlCol="0">
            <a:spAutoFit/>
          </a:bodyPr>
          <a:lstStyle/>
          <a:p>
            <a:pPr marL="742950" indent="-742950">
              <a:buAutoNum type="arabicPeriod"/>
            </a:pPr>
            <a:r>
              <a:rPr lang="en-US" sz="2000" dirty="0" smtClean="0"/>
              <a:t>Cancer Facts and Figures 2012, ACS</a:t>
            </a:r>
          </a:p>
          <a:p>
            <a:pPr marL="742950" indent="-742950">
              <a:buFontTx/>
              <a:buAutoNum type="arabicPeriod"/>
            </a:pPr>
            <a:r>
              <a:rPr lang="en-US" sz="2000" dirty="0" smtClean="0"/>
              <a:t>Chou et al. Therapy for osteosarcoma: where do we go from here? Paediatr Drugs, 10:315-27. 2008.</a:t>
            </a:r>
          </a:p>
          <a:p>
            <a:pPr marL="742950" indent="-742950">
              <a:buFontTx/>
              <a:buAutoNum type="arabicPeriod"/>
            </a:pPr>
            <a:r>
              <a:rPr lang="en-US" sz="2000" dirty="0" smtClean="0"/>
              <a:t>Lau et al. Frequent amplification and rearrangement of chromosomal bands 6p12-p21 and 17p11.2 in osteosarcoma. Genes, Chromosomes &amp; Cancer, 39: 11-21. 2004.</a:t>
            </a:r>
          </a:p>
          <a:p>
            <a:pPr marL="742950" indent="-742950">
              <a:buFontTx/>
              <a:buAutoNum type="arabicPeriod"/>
            </a:pPr>
            <a:endParaRPr lang="en-US" sz="2000" dirty="0" smtClean="0"/>
          </a:p>
          <a:p>
            <a:pPr lvl="0" indent="3175"/>
            <a:r>
              <a:rPr lang="en-US" sz="2000" dirty="0" smtClean="0"/>
              <a:t>This research was funded by a training fellowship from the Keck Center of the Gulf Coast Consortia, on the Training Program in Biomedical Informatics, National Library of Medicine (NLM) T15LM007093, NCI grant (TARGET) NIH-NCI U10 CA98543-07S6, and CPRIT Grant 2532328402 and grants from the </a:t>
            </a:r>
            <a:r>
              <a:rPr lang="en-US" sz="2000" dirty="0" err="1" smtClean="0"/>
              <a:t>Gillson</a:t>
            </a:r>
            <a:r>
              <a:rPr lang="en-US" sz="2000" dirty="0" smtClean="0"/>
              <a:t> </a:t>
            </a:r>
            <a:r>
              <a:rPr lang="en-US" sz="2000" dirty="0" err="1" smtClean="0"/>
              <a:t>Longenbaugh</a:t>
            </a:r>
            <a:r>
              <a:rPr lang="en-US" sz="2000" dirty="0" smtClean="0"/>
              <a:t> Foundation and the Anderson Foundation.</a:t>
            </a:r>
            <a:endParaRPr lang="en-US" sz="2000" dirty="0"/>
          </a:p>
        </p:txBody>
      </p:sp>
      <p:sp>
        <p:nvSpPr>
          <p:cNvPr id="20" name="TextBox 19"/>
          <p:cNvSpPr txBox="1"/>
          <p:nvPr/>
        </p:nvSpPr>
        <p:spPr>
          <a:xfrm>
            <a:off x="517543" y="2895600"/>
            <a:ext cx="13898880" cy="15697200"/>
          </a:xfrm>
          <a:prstGeom prst="rect">
            <a:avLst/>
          </a:prstGeom>
          <a:solidFill>
            <a:schemeClr val="bg1"/>
          </a:solidFill>
          <a:ln>
            <a:solidFill>
              <a:schemeClr val="tx1"/>
            </a:solidFill>
          </a:ln>
        </p:spPr>
        <p:txBody>
          <a:bodyPr wrap="square" rtlCol="0">
            <a:noAutofit/>
          </a:bodyPr>
          <a:lstStyle/>
          <a:p>
            <a:pPr algn="ctr"/>
            <a:r>
              <a:rPr lang="en-US" sz="4000" b="1" dirty="0" smtClean="0"/>
              <a:t>Background</a:t>
            </a:r>
          </a:p>
        </p:txBody>
      </p:sp>
      <p:sp>
        <p:nvSpPr>
          <p:cNvPr id="30" name="Rectangle 29"/>
          <p:cNvSpPr/>
          <p:nvPr/>
        </p:nvSpPr>
        <p:spPr>
          <a:xfrm>
            <a:off x="762000" y="3898404"/>
            <a:ext cx="10287000" cy="7007046"/>
          </a:xfrm>
          <a:prstGeom prst="rect">
            <a:avLst/>
          </a:prstGeom>
        </p:spPr>
        <p:txBody>
          <a:bodyPr wrap="square">
            <a:spAutoFit/>
          </a:bodyPr>
          <a:lstStyle/>
          <a:p>
            <a:r>
              <a:rPr lang="en-US" sz="2600" dirty="0" smtClean="0"/>
              <a:t>Osteosarcoma (OS) is the most common malignant bone cancer in children with approximately 400 cases diagnosed per year (~3% of all childhood cancers).</a:t>
            </a:r>
            <a:r>
              <a:rPr lang="en-US" sz="2600" baseline="30000" dirty="0" smtClean="0"/>
              <a:t>1</a:t>
            </a:r>
            <a:r>
              <a:rPr lang="en-US" sz="2600" dirty="0" smtClean="0"/>
              <a:t> The peak incidence is associated with adolescence with the tumor affecting primarily the long bones, such as the distal femur (Fig. 1).  </a:t>
            </a:r>
          </a:p>
          <a:p>
            <a:endParaRPr lang="en-US" sz="1600" dirty="0"/>
          </a:p>
          <a:p>
            <a:r>
              <a:rPr lang="en-US" sz="2600" dirty="0" smtClean="0"/>
              <a:t>Standard treatment for OS consists of multi-drug chemotherapy followed by tumor resection.  Percent tumor necrosis (TN) as a response to neoadjuvant chemotherapy serves as a prognostic marker and guides the choice of post-op chemotherapy. Patients who have a good response (&gt;90% TN) to pre-op chemo have a favorable 5-year overall survival of ~70% and will receive post-op chemotherapy identical to pre-op chemotherapy.</a:t>
            </a:r>
            <a:r>
              <a:rPr lang="en-US" sz="2600" baseline="30000" dirty="0" smtClean="0"/>
              <a:t>2</a:t>
            </a:r>
            <a:r>
              <a:rPr lang="en-US" sz="2600" dirty="0" smtClean="0">
                <a:latin typeface="Calibri" pitchFamily="34" charset="0"/>
              </a:rPr>
              <a:t> Patients with poor response (&lt;90% TN) will receive either dose-intensified therapy or different agents for post-op chemotherapy. Despite numerous efforts to improve the outcome of high risk patients through various clinical trials in the past two decades, there has been no improvements in the 5-year overall survival of &lt; 40% for these patients.  Patients with metastasis have even worse overall survival (20%).</a:t>
            </a:r>
            <a:endParaRPr lang="en-US" sz="2600" baseline="30000" dirty="0" smtClean="0"/>
          </a:p>
        </p:txBody>
      </p:sp>
      <p:sp>
        <p:nvSpPr>
          <p:cNvPr id="28" name="TextBox 27"/>
          <p:cNvSpPr txBox="1"/>
          <p:nvPr/>
        </p:nvSpPr>
        <p:spPr>
          <a:xfrm>
            <a:off x="11061843" y="9258300"/>
            <a:ext cx="3111357" cy="1015663"/>
          </a:xfrm>
          <a:prstGeom prst="rect">
            <a:avLst/>
          </a:prstGeom>
          <a:noFill/>
        </p:spPr>
        <p:txBody>
          <a:bodyPr wrap="square" rtlCol="0">
            <a:spAutoFit/>
          </a:bodyPr>
          <a:lstStyle/>
          <a:p>
            <a:r>
              <a:rPr lang="en-US" sz="2000" dirty="0" smtClean="0"/>
              <a:t>Fig. 1: Typical “sunburst” pattern characteristic of osteosarcoma.</a:t>
            </a:r>
            <a:endParaRPr lang="en-US" sz="2000" dirty="0"/>
          </a:p>
        </p:txBody>
      </p:sp>
      <p:sp>
        <p:nvSpPr>
          <p:cNvPr id="59" name="TextBox 58"/>
          <p:cNvSpPr txBox="1"/>
          <p:nvPr/>
        </p:nvSpPr>
        <p:spPr>
          <a:xfrm>
            <a:off x="761999" y="10668000"/>
            <a:ext cx="13639801" cy="4185761"/>
          </a:xfrm>
          <a:prstGeom prst="rect">
            <a:avLst/>
          </a:prstGeom>
          <a:noFill/>
        </p:spPr>
        <p:txBody>
          <a:bodyPr wrap="square" rtlCol="0">
            <a:spAutoFit/>
          </a:bodyPr>
          <a:lstStyle/>
          <a:p>
            <a:r>
              <a:rPr lang="en-US" sz="3200" b="1" dirty="0" smtClean="0"/>
              <a:t>Current Knowledge</a:t>
            </a:r>
          </a:p>
          <a:p>
            <a:r>
              <a:rPr lang="en-US" sz="2600" dirty="0" smtClean="0"/>
              <a:t>Several genetic diseases have predisposition for OS:</a:t>
            </a:r>
          </a:p>
          <a:p>
            <a:pPr marL="409575" indent="-409575">
              <a:buFont typeface="Arial" pitchFamily="34" charset="0"/>
              <a:buChar char="•"/>
            </a:pPr>
            <a:r>
              <a:rPr lang="en-US" sz="2600" b="1" dirty="0" smtClean="0"/>
              <a:t>Li-Fraumeni Syndrome</a:t>
            </a:r>
            <a:r>
              <a:rPr lang="en-US" sz="2600" dirty="0" smtClean="0"/>
              <a:t>: autosomal dominant hereditary disorder with germline mutations in p53</a:t>
            </a:r>
          </a:p>
          <a:p>
            <a:pPr marL="409575" indent="-409575">
              <a:buFont typeface="Arial" pitchFamily="34" charset="0"/>
              <a:buChar char="•"/>
            </a:pPr>
            <a:r>
              <a:rPr lang="en-US" sz="2600" b="1" dirty="0" smtClean="0"/>
              <a:t>RecQ DNA Helicase</a:t>
            </a:r>
            <a:r>
              <a:rPr lang="en-US" sz="2600" dirty="0" smtClean="0"/>
              <a:t>: hereditary genetic disorders with mutations in genes of this family of proteins (Bloom, Werner, Rothmund-Thomson)</a:t>
            </a:r>
          </a:p>
          <a:p>
            <a:pPr marL="409575" indent="-409575">
              <a:buFont typeface="Arial" pitchFamily="34" charset="0"/>
              <a:buChar char="•"/>
            </a:pPr>
            <a:r>
              <a:rPr lang="en-US" sz="2600" b="1" dirty="0" smtClean="0"/>
              <a:t>Retinoblastoma</a:t>
            </a:r>
            <a:r>
              <a:rPr lang="en-US" sz="2600" dirty="0" smtClean="0"/>
              <a:t>: mutations in the RB1 gene confer higher disposition for OS</a:t>
            </a:r>
            <a:endParaRPr lang="en-US" sz="2600" b="1" dirty="0" smtClean="0"/>
          </a:p>
          <a:p>
            <a:r>
              <a:rPr lang="en-US" sz="2600" dirty="0" smtClean="0"/>
              <a:t>The OS genome is one of the most complex among all cancers (Fig. 2) and consequently, little progress has been made in discovering biomarkers predictive of prognosis. Comprehensive characterization of the genome will aid us in deciphering the relationship between genomic aberrations and tumor biology leading to a  better understanding of OS pathogenesis.  </a:t>
            </a:r>
          </a:p>
        </p:txBody>
      </p:sp>
      <p:grpSp>
        <p:nvGrpSpPr>
          <p:cNvPr id="68" name="Group 67"/>
          <p:cNvGrpSpPr/>
          <p:nvPr/>
        </p:nvGrpSpPr>
        <p:grpSpPr>
          <a:xfrm>
            <a:off x="2019300" y="14935200"/>
            <a:ext cx="11163300" cy="3505200"/>
            <a:chOff x="1676400" y="16002000"/>
            <a:chExt cx="11163300" cy="3505200"/>
          </a:xfrm>
        </p:grpSpPr>
        <p:sp>
          <p:nvSpPr>
            <p:cNvPr id="66" name="Rectangle 65"/>
            <p:cNvSpPr/>
            <p:nvPr/>
          </p:nvSpPr>
          <p:spPr>
            <a:xfrm>
              <a:off x="1676400" y="16002000"/>
              <a:ext cx="11087099" cy="31242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63" name="Picture 7" descr="http://upload.wikimedia.org/wikipedia/commons/3/35/Sky_spectral_karyotype.png"/>
            <p:cNvPicPr>
              <a:picLocks noChangeAspect="1" noChangeArrowheads="1"/>
            </p:cNvPicPr>
            <p:nvPr/>
          </p:nvPicPr>
          <p:blipFill>
            <a:blip r:embed="rId7" cstate="print"/>
            <a:srcRect l="3621" t="45245" r="55595" b="5946"/>
            <a:stretch>
              <a:fillRect/>
            </a:stretch>
          </p:blipFill>
          <p:spPr bwMode="auto">
            <a:xfrm>
              <a:off x="9543991" y="16072352"/>
              <a:ext cx="3143309" cy="2977648"/>
            </a:xfrm>
            <a:prstGeom prst="rect">
              <a:avLst/>
            </a:prstGeom>
            <a:noFill/>
            <a:ln w="9525">
              <a:solidFill>
                <a:schemeClr val="bg1"/>
              </a:solidFill>
              <a:miter lim="800000"/>
              <a:headEnd/>
              <a:tailEnd/>
            </a:ln>
          </p:spPr>
        </p:pic>
        <p:pic>
          <p:nvPicPr>
            <p:cNvPr id="64" name="Picture 1" descr="Screen Clipping"/>
            <p:cNvPicPr>
              <a:picLocks noChangeAspect="1"/>
            </p:cNvPicPr>
            <p:nvPr/>
          </p:nvPicPr>
          <p:blipFill>
            <a:blip r:embed="rId8" cstate="print"/>
            <a:srcRect l="2007" t="2714" r="1554" b="5233"/>
            <a:stretch>
              <a:fillRect/>
            </a:stretch>
          </p:blipFill>
          <p:spPr bwMode="auto">
            <a:xfrm>
              <a:off x="1739423" y="16080415"/>
              <a:ext cx="7747477" cy="2964823"/>
            </a:xfrm>
            <a:prstGeom prst="rect">
              <a:avLst/>
            </a:prstGeom>
            <a:noFill/>
            <a:ln w="9525">
              <a:solidFill>
                <a:schemeClr val="bg1"/>
              </a:solidFill>
              <a:miter lim="800000"/>
              <a:headEnd/>
              <a:tailEnd/>
            </a:ln>
          </p:spPr>
        </p:pic>
        <p:sp>
          <p:nvSpPr>
            <p:cNvPr id="62" name="TextBox 61"/>
            <p:cNvSpPr txBox="1"/>
            <p:nvPr/>
          </p:nvSpPr>
          <p:spPr bwMode="auto">
            <a:xfrm>
              <a:off x="1752600" y="19107090"/>
              <a:ext cx="11087100" cy="400110"/>
            </a:xfrm>
            <a:prstGeom prst="rect">
              <a:avLst/>
            </a:prstGeom>
            <a:noFill/>
          </p:spPr>
          <p:txBody>
            <a:bodyPr wrap="square">
              <a:spAutoFit/>
            </a:bodyPr>
            <a:lstStyle/>
            <a:p>
              <a:pPr algn="ctr" fontAlgn="auto">
                <a:spcBef>
                  <a:spcPts val="0"/>
                </a:spcBef>
                <a:spcAft>
                  <a:spcPts val="0"/>
                </a:spcAft>
                <a:defRPr/>
              </a:pPr>
              <a:r>
                <a:rPr lang="en-US" sz="2000" dirty="0" smtClean="0">
                  <a:latin typeface="+mn-lt"/>
                </a:rPr>
                <a:t>Fig.2: Spectral karyogram of OS (Left) vs normal (Right)</a:t>
              </a:r>
              <a:r>
                <a:rPr lang="en-US" sz="2000" baseline="30000" dirty="0" smtClean="0"/>
                <a:t>3</a:t>
              </a:r>
              <a:endParaRPr lang="en-US" sz="2000" dirty="0">
                <a:latin typeface="+mn-lt"/>
              </a:endParaRPr>
            </a:p>
          </p:txBody>
        </p:sp>
      </p:grpSp>
      <p:sp>
        <p:nvSpPr>
          <p:cNvPr id="32" name="TextBox 31"/>
          <p:cNvSpPr txBox="1"/>
          <p:nvPr/>
        </p:nvSpPr>
        <p:spPr>
          <a:xfrm>
            <a:off x="14965371" y="2895600"/>
            <a:ext cx="13898880" cy="38709600"/>
          </a:xfrm>
          <a:prstGeom prst="rect">
            <a:avLst/>
          </a:prstGeom>
          <a:solidFill>
            <a:schemeClr val="bg1"/>
          </a:solidFill>
          <a:ln>
            <a:solidFill>
              <a:schemeClr val="tx1"/>
            </a:solidFill>
          </a:ln>
        </p:spPr>
        <p:txBody>
          <a:bodyPr wrap="square" rtlCol="0">
            <a:noAutofit/>
          </a:bodyPr>
          <a:lstStyle/>
          <a:p>
            <a:pPr algn="ctr"/>
            <a:endParaRPr lang="en-US" sz="4000" b="1" dirty="0" smtClean="0"/>
          </a:p>
        </p:txBody>
      </p:sp>
      <p:sp>
        <p:nvSpPr>
          <p:cNvPr id="102" name="TextBox 101"/>
          <p:cNvSpPr txBox="1"/>
          <p:nvPr/>
        </p:nvSpPr>
        <p:spPr>
          <a:xfrm>
            <a:off x="517543" y="33451800"/>
            <a:ext cx="13898880" cy="8153400"/>
          </a:xfrm>
          <a:prstGeom prst="rect">
            <a:avLst/>
          </a:prstGeom>
          <a:solidFill>
            <a:schemeClr val="bg1"/>
          </a:solidFill>
          <a:ln>
            <a:solidFill>
              <a:schemeClr val="tx1"/>
            </a:solidFill>
          </a:ln>
        </p:spPr>
        <p:txBody>
          <a:bodyPr wrap="square" rtlCol="0">
            <a:noAutofit/>
          </a:bodyPr>
          <a:lstStyle/>
          <a:p>
            <a:pPr algn="ctr"/>
            <a:r>
              <a:rPr lang="en-US" sz="4000" b="1" dirty="0" smtClean="0"/>
              <a:t>Sample Summary</a:t>
            </a:r>
          </a:p>
        </p:txBody>
      </p:sp>
      <p:graphicFrame>
        <p:nvGraphicFramePr>
          <p:cNvPr id="103" name="Table 102"/>
          <p:cNvGraphicFramePr>
            <a:graphicFrameLocks noGrp="1"/>
          </p:cNvGraphicFramePr>
          <p:nvPr>
            <p:extLst>
              <p:ext uri="{D42A27DB-BD31-4B8C-83A1-F6EECF244321}">
                <p14:modId xmlns="" xmlns:p14="http://schemas.microsoft.com/office/powerpoint/2010/main" val="3206848908"/>
              </p:ext>
            </p:extLst>
          </p:nvPr>
        </p:nvGraphicFramePr>
        <p:xfrm>
          <a:off x="868680" y="34411920"/>
          <a:ext cx="13228320" cy="3901440"/>
        </p:xfrm>
        <a:graphic>
          <a:graphicData uri="http://schemas.openxmlformats.org/drawingml/2006/table">
            <a:tbl>
              <a:tblPr firstRow="1" bandRow="1">
                <a:tableStyleId>{7E9639D4-E3E2-4D34-9284-5A2195B3D0D7}</a:tableStyleId>
              </a:tblPr>
              <a:tblGrid>
                <a:gridCol w="3508679"/>
                <a:gridCol w="6443041"/>
                <a:gridCol w="3276600"/>
              </a:tblGrid>
              <a:tr h="400050">
                <a:tc>
                  <a:txBody>
                    <a:bodyPr/>
                    <a:lstStyle/>
                    <a:p>
                      <a:pPr algn="ctr"/>
                      <a:r>
                        <a:rPr lang="en-US" sz="2600" dirty="0" smtClean="0"/>
                        <a:t>Profiling</a:t>
                      </a:r>
                      <a:endParaRPr lang="en-US" sz="2600" dirty="0"/>
                    </a:p>
                  </a:txBody>
                  <a:tcPr>
                    <a:lnR w="12700" cap="flat" cmpd="sng" algn="ctr">
                      <a:solidFill>
                        <a:schemeClr val="tx1"/>
                      </a:solidFill>
                      <a:prstDash val="solid"/>
                      <a:round/>
                      <a:headEnd type="none" w="med" len="med"/>
                      <a:tailEnd type="none" w="med" len="med"/>
                    </a:lnR>
                    <a:solidFill>
                      <a:srgbClr val="7030A0"/>
                    </a:solidFill>
                  </a:tcPr>
                </a:tc>
                <a:tc>
                  <a:txBody>
                    <a:bodyPr/>
                    <a:lstStyle/>
                    <a:p>
                      <a:pPr algn="ctr"/>
                      <a:r>
                        <a:rPr lang="en-US" sz="2600" dirty="0" smtClean="0"/>
                        <a:t>Platform</a:t>
                      </a:r>
                      <a:endParaRPr lang="en-US" sz="2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solidFill>
                      <a:srgbClr val="7030A0"/>
                    </a:solidFill>
                  </a:tcPr>
                </a:tc>
                <a:tc>
                  <a:txBody>
                    <a:bodyPr/>
                    <a:lstStyle/>
                    <a:p>
                      <a:pPr algn="ctr"/>
                      <a:r>
                        <a:rPr lang="en-US" sz="2600" dirty="0" smtClean="0"/>
                        <a:t>Number of Samples</a:t>
                      </a:r>
                      <a:endParaRPr lang="en-US" sz="2600" dirty="0"/>
                    </a:p>
                  </a:txBody>
                  <a:tcPr>
                    <a:lnL w="12700" cap="flat" cmpd="sng" algn="ctr">
                      <a:solidFill>
                        <a:schemeClr val="tx1"/>
                      </a:solidFill>
                      <a:prstDash val="solid"/>
                      <a:round/>
                      <a:headEnd type="none" w="med" len="med"/>
                      <a:tailEnd type="none" w="med" len="med"/>
                    </a:lnL>
                    <a:solidFill>
                      <a:srgbClr val="7030A0"/>
                    </a:solidFill>
                  </a:tcPr>
                </a:tc>
              </a:tr>
              <a:tr h="400050">
                <a:tc>
                  <a:txBody>
                    <a:bodyPr/>
                    <a:lstStyle/>
                    <a:p>
                      <a:pPr algn="ctr"/>
                      <a:r>
                        <a:rPr lang="en-US" sz="2600" dirty="0" smtClean="0"/>
                        <a:t>Copy Number</a:t>
                      </a:r>
                      <a:endParaRPr lang="en-US" sz="2600" dirty="0"/>
                    </a:p>
                  </a:txBody>
                  <a:tcPr anchor="ctr">
                    <a:lnR w="12700" cap="flat" cmpd="sng" algn="ctr">
                      <a:solidFill>
                        <a:schemeClr val="tx1"/>
                      </a:solidFill>
                      <a:prstDash val="solid"/>
                      <a:round/>
                      <a:headEnd type="none" w="med" len="med"/>
                      <a:tailEnd type="none" w="med" len="med"/>
                    </a:lnR>
                  </a:tcPr>
                </a:tc>
                <a:tc>
                  <a:txBody>
                    <a:bodyPr/>
                    <a:lstStyle/>
                    <a:p>
                      <a:pPr algn="ctr"/>
                      <a:r>
                        <a:rPr lang="en-US" sz="2600" dirty="0" smtClean="0"/>
                        <a:t>Affymetrix 6.0 SNP</a:t>
                      </a:r>
                      <a:endParaRPr lang="en-US" sz="2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86</a:t>
                      </a:r>
                      <a:endParaRPr lang="en-US" sz="2600" dirty="0"/>
                    </a:p>
                  </a:txBody>
                  <a:tcPr anchor="ctr">
                    <a:lnL w="12700" cap="flat" cmpd="sng" algn="ctr">
                      <a:solidFill>
                        <a:schemeClr val="tx1"/>
                      </a:solidFill>
                      <a:prstDash val="solid"/>
                      <a:round/>
                      <a:headEnd type="none" w="med" len="med"/>
                      <a:tailEnd type="none" w="med" len="med"/>
                    </a:lnL>
                  </a:tcPr>
                </a:tc>
              </a:tr>
              <a:tr h="400050">
                <a:tc>
                  <a:txBody>
                    <a:bodyPr/>
                    <a:lstStyle/>
                    <a:p>
                      <a:pPr algn="ctr"/>
                      <a:r>
                        <a:rPr lang="en-US" sz="2600" dirty="0" smtClean="0"/>
                        <a:t>mRNA</a:t>
                      </a:r>
                      <a:endParaRPr lang="en-US" sz="2600" dirty="0"/>
                    </a:p>
                  </a:txBody>
                  <a:tcPr anchor="ctr">
                    <a:lnR w="12700" cap="flat" cmpd="sng" algn="ctr">
                      <a:solidFill>
                        <a:schemeClr val="tx1"/>
                      </a:solidFill>
                      <a:prstDash val="solid"/>
                      <a:round/>
                      <a:headEnd type="none" w="med" len="med"/>
                      <a:tailEnd type="none" w="med" len="med"/>
                    </a:lnR>
                  </a:tcPr>
                </a:tc>
                <a:tc>
                  <a:txBody>
                    <a:bodyPr/>
                    <a:lstStyle/>
                    <a:p>
                      <a:pPr algn="ctr"/>
                      <a:r>
                        <a:rPr lang="en-US" sz="2600" dirty="0" smtClean="0"/>
                        <a:t>Affymetrix Human Exon 1.0 ST Array</a:t>
                      </a:r>
                      <a:endParaRPr lang="en-US" sz="2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85</a:t>
                      </a:r>
                      <a:endParaRPr lang="en-US" sz="2600" dirty="0"/>
                    </a:p>
                  </a:txBody>
                  <a:tcPr anchor="ctr">
                    <a:lnL w="12700" cap="flat" cmpd="sng" algn="ctr">
                      <a:solidFill>
                        <a:schemeClr val="tx1"/>
                      </a:solidFill>
                      <a:prstDash val="solid"/>
                      <a:round/>
                      <a:headEnd type="none" w="med" len="med"/>
                      <a:tailEnd type="none" w="med" len="med"/>
                    </a:lnL>
                  </a:tcPr>
                </a:tc>
              </a:tr>
              <a:tr h="400050">
                <a:tc>
                  <a:txBody>
                    <a:bodyPr/>
                    <a:lstStyle/>
                    <a:p>
                      <a:pPr algn="ctr"/>
                      <a:r>
                        <a:rPr lang="en-US" sz="2600" dirty="0" smtClean="0"/>
                        <a:t>microRNA</a:t>
                      </a:r>
                      <a:endParaRPr lang="en-US" sz="2600" dirty="0"/>
                    </a:p>
                  </a:txBody>
                  <a:tcPr anchor="ctr">
                    <a:lnR w="12700" cap="flat" cmpd="sng" algn="ctr">
                      <a:solidFill>
                        <a:schemeClr val="tx1"/>
                      </a:solidFill>
                      <a:prstDash val="solid"/>
                      <a:round/>
                      <a:headEnd type="none" w="med" len="med"/>
                      <a:tailEnd type="none" w="med" len="med"/>
                    </a:lnR>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2600" b="0" i="0" u="none" strike="noStrike" cap="none" normalizeH="0" baseline="0" dirty="0" smtClean="0">
                          <a:ln>
                            <a:noFill/>
                          </a:ln>
                          <a:solidFill>
                            <a:schemeClr val="tx1"/>
                          </a:solidFill>
                          <a:effectLst/>
                          <a:latin typeface="Calibri" pitchFamily="34" charset="0"/>
                        </a:rPr>
                        <a:t>Life Technologies TLDA Card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85</a:t>
                      </a:r>
                      <a:endParaRPr lang="en-US" sz="2600" dirty="0"/>
                    </a:p>
                  </a:txBody>
                  <a:tcPr anchor="ctr">
                    <a:lnL w="12700" cap="flat" cmpd="sng" algn="ctr">
                      <a:solidFill>
                        <a:schemeClr val="tx1"/>
                      </a:solidFill>
                      <a:prstDash val="solid"/>
                      <a:round/>
                      <a:headEnd type="none" w="med" len="med"/>
                      <a:tailEnd type="none" w="med" len="med"/>
                    </a:lnL>
                  </a:tcPr>
                </a:tc>
              </a:tr>
              <a:tr h="400050">
                <a:tc>
                  <a:txBody>
                    <a:bodyPr/>
                    <a:lstStyle/>
                    <a:p>
                      <a:pPr algn="ctr"/>
                      <a:r>
                        <a:rPr lang="en-US" sz="2600" dirty="0" smtClean="0"/>
                        <a:t>Methylation</a:t>
                      </a:r>
                      <a:endParaRPr lang="en-US" sz="2600" dirty="0"/>
                    </a:p>
                  </a:txBody>
                  <a:tcPr anchor="ctr">
                    <a:lnR w="12700" cap="flat" cmpd="sng" algn="ctr">
                      <a:solidFill>
                        <a:schemeClr val="tx1"/>
                      </a:solidFill>
                      <a:prstDash val="solid"/>
                      <a:round/>
                      <a:headEnd type="none" w="med" len="med"/>
                      <a:tailEnd type="none" w="med" len="med"/>
                    </a:lnR>
                  </a:tcPr>
                </a:tc>
                <a:tc>
                  <a:txBody>
                    <a:bodyPr/>
                    <a:lstStyle/>
                    <a:p>
                      <a:pPr algn="ctr"/>
                      <a:r>
                        <a:rPr lang="en-US" sz="2600" dirty="0" smtClean="0"/>
                        <a:t>Illumina</a:t>
                      </a:r>
                      <a:r>
                        <a:rPr lang="en-US" sz="2600" baseline="0" dirty="0" smtClean="0"/>
                        <a:t> Infinium 450K Array</a:t>
                      </a:r>
                      <a:endParaRPr lang="en-US" sz="2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85</a:t>
                      </a:r>
                      <a:endParaRPr lang="en-US" sz="2600" dirty="0"/>
                    </a:p>
                  </a:txBody>
                  <a:tcPr anchor="ctr">
                    <a:lnL w="12700" cap="flat" cmpd="sng" algn="ctr">
                      <a:solidFill>
                        <a:schemeClr val="tx1"/>
                      </a:solidFill>
                      <a:prstDash val="solid"/>
                      <a:round/>
                      <a:headEnd type="none" w="med" len="med"/>
                      <a:tailEnd type="none" w="med" len="med"/>
                    </a:lnL>
                  </a:tcPr>
                </a:tc>
              </a:tr>
              <a:tr h="400050">
                <a:tc gridSpan="2">
                  <a:txBody>
                    <a:bodyPr/>
                    <a:lstStyle/>
                    <a:p>
                      <a:pPr algn="ctr"/>
                      <a:r>
                        <a:rPr lang="en-US" sz="2600" dirty="0" smtClean="0"/>
                        <a:t>Whole Genome Sequencing (WGS)</a:t>
                      </a:r>
                      <a:endParaRPr lang="en-US" sz="2600" dirty="0"/>
                    </a:p>
                  </a:txBody>
                  <a:tcPr anchor="ctr">
                    <a:lnR w="12700" cap="flat" cmpd="sng" algn="ctr">
                      <a:solidFill>
                        <a:schemeClr val="tx1"/>
                      </a:solidFill>
                      <a:prstDash val="solid"/>
                      <a:round/>
                      <a:headEnd type="none" w="med" len="med"/>
                      <a:tailEnd type="none" w="med" len="med"/>
                    </a:lnR>
                  </a:tcPr>
                </a:tc>
                <a:tc hMerge="1">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48</a:t>
                      </a:r>
                      <a:endParaRPr lang="en-US" sz="2600" dirty="0"/>
                    </a:p>
                  </a:txBody>
                  <a:tcPr anchor="ctr">
                    <a:lnL w="12700" cap="flat" cmpd="sng" algn="ctr">
                      <a:solidFill>
                        <a:schemeClr val="tx1"/>
                      </a:solidFill>
                      <a:prstDash val="solid"/>
                      <a:round/>
                      <a:headEnd type="none" w="med" len="med"/>
                      <a:tailEnd type="none" w="med" len="med"/>
                    </a:lnL>
                  </a:tcPr>
                </a:tc>
              </a:tr>
              <a:tr h="400050">
                <a:tc gridSpan="2">
                  <a:txBody>
                    <a:bodyPr/>
                    <a:lstStyle/>
                    <a:p>
                      <a:pPr algn="ctr"/>
                      <a:r>
                        <a:rPr lang="en-US" sz="2600" dirty="0" smtClean="0"/>
                        <a:t>Whole Exome Sequencing (WES)</a:t>
                      </a:r>
                      <a:endParaRPr lang="en-US" sz="2600" dirty="0"/>
                    </a:p>
                  </a:txBody>
                  <a:tcPr anchor="ctr">
                    <a:lnR w="12700" cap="flat" cmpd="sng" algn="ctr">
                      <a:solidFill>
                        <a:schemeClr val="tx1"/>
                      </a:solidFill>
                      <a:prstDash val="solid"/>
                      <a:round/>
                      <a:headEnd type="none" w="med" len="med"/>
                      <a:tailEnd type="none" w="med" len="med"/>
                    </a:lnR>
                  </a:tcPr>
                </a:tc>
                <a:tc hMerge="1">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86</a:t>
                      </a:r>
                      <a:endParaRPr lang="en-US" sz="2600" dirty="0"/>
                    </a:p>
                  </a:txBody>
                  <a:tcPr anchor="ctr">
                    <a:lnL w="12700" cap="flat" cmpd="sng" algn="ctr">
                      <a:solidFill>
                        <a:schemeClr val="tx1"/>
                      </a:solidFill>
                      <a:prstDash val="solid"/>
                      <a:round/>
                      <a:headEnd type="none" w="med" len="med"/>
                      <a:tailEnd type="none" w="med" len="med"/>
                    </a:lnL>
                  </a:tcPr>
                </a:tc>
              </a:tr>
              <a:tr h="400050">
                <a:tc gridSpan="2">
                  <a:txBody>
                    <a:bodyPr/>
                    <a:lstStyle/>
                    <a:p>
                      <a:pPr algn="ctr"/>
                      <a:r>
                        <a:rPr lang="en-US" sz="2600" dirty="0" smtClean="0"/>
                        <a:t>RNAseq</a:t>
                      </a:r>
                      <a:endParaRPr lang="en-US" sz="2600" dirty="0"/>
                    </a:p>
                  </a:txBody>
                  <a:tcPr anchor="ctr">
                    <a:lnR w="12700" cap="flat" cmpd="sng" algn="ctr">
                      <a:solidFill>
                        <a:schemeClr val="tx1"/>
                      </a:solidFill>
                      <a:prstDash val="solid"/>
                      <a:round/>
                      <a:headEnd type="none" w="med" len="med"/>
                      <a:tailEnd type="none" w="med" len="med"/>
                    </a:lnR>
                  </a:tcPr>
                </a:tc>
                <a:tc hMerge="1">
                  <a:txBody>
                    <a:bodyPr/>
                    <a:lstStyle/>
                    <a:p>
                      <a:endParaRPr lang="en-US" sz="28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2600" dirty="0" smtClean="0"/>
                        <a:t>86</a:t>
                      </a:r>
                      <a:endParaRPr lang="en-US" sz="2600" dirty="0"/>
                    </a:p>
                  </a:txBody>
                  <a:tcPr anchor="ctr">
                    <a:lnL w="12700" cap="flat" cmpd="sng" algn="ctr">
                      <a:solidFill>
                        <a:schemeClr val="tx1"/>
                      </a:solidFill>
                      <a:prstDash val="solid"/>
                      <a:round/>
                      <a:headEnd type="none" w="med" len="med"/>
                      <a:tailEnd type="none" w="med" len="med"/>
                    </a:lnL>
                  </a:tcPr>
                </a:tc>
              </a:tr>
            </a:tbl>
          </a:graphicData>
        </a:graphic>
      </p:graphicFrame>
      <p:sp>
        <p:nvSpPr>
          <p:cNvPr id="104" name="TextBox 103"/>
          <p:cNvSpPr txBox="1"/>
          <p:nvPr/>
        </p:nvSpPr>
        <p:spPr>
          <a:xfrm>
            <a:off x="777240" y="38481000"/>
            <a:ext cx="13411200" cy="2893100"/>
          </a:xfrm>
          <a:prstGeom prst="rect">
            <a:avLst/>
          </a:prstGeom>
          <a:noFill/>
        </p:spPr>
        <p:txBody>
          <a:bodyPr wrap="square" rtlCol="0">
            <a:spAutoFit/>
          </a:bodyPr>
          <a:lstStyle/>
          <a:p>
            <a:r>
              <a:rPr lang="en-US" sz="2600" dirty="0" smtClean="0"/>
              <a:t>We currently have 85-86 samples for every genomic platform of interest except WGS where we have 48.  Samples were collected from the Children’s Oncology Group (COG), Texas Children’s Cancer Center (TCCC) and other collaborating institutions. All samples have matched clinical outcome data from COG’s Statistics and Data Center.  All patients in this study have been treated with the same protocol (pre-operative chemotherapy, tumor resection, post-operative therapy).  All tissue DNA and RNA have gone through full QC/QA evaluation histopathologically and molecularly.</a:t>
            </a:r>
          </a:p>
        </p:txBody>
      </p:sp>
      <p:sp>
        <p:nvSpPr>
          <p:cNvPr id="106" name="TextBox 105"/>
          <p:cNvSpPr txBox="1"/>
          <p:nvPr/>
        </p:nvSpPr>
        <p:spPr>
          <a:xfrm>
            <a:off x="517543" y="25679400"/>
            <a:ext cx="13898880" cy="7391400"/>
          </a:xfrm>
          <a:prstGeom prst="rect">
            <a:avLst/>
          </a:prstGeom>
          <a:solidFill>
            <a:schemeClr val="bg1"/>
          </a:solidFill>
          <a:ln>
            <a:solidFill>
              <a:schemeClr val="tx1"/>
            </a:solidFill>
          </a:ln>
        </p:spPr>
        <p:txBody>
          <a:bodyPr wrap="square" rtlCol="0">
            <a:noAutofit/>
          </a:bodyPr>
          <a:lstStyle/>
          <a:p>
            <a:pPr algn="ctr"/>
            <a:r>
              <a:rPr lang="en-US" sz="4000" b="1" dirty="0" smtClean="0"/>
              <a:t>Analysis Overview</a:t>
            </a:r>
          </a:p>
        </p:txBody>
      </p:sp>
      <p:pic>
        <p:nvPicPr>
          <p:cNvPr id="107" name="Picture 7"/>
          <p:cNvPicPr>
            <a:picLocks noChangeAspect="1" noChangeArrowheads="1"/>
          </p:cNvPicPr>
          <p:nvPr/>
        </p:nvPicPr>
        <p:blipFill>
          <a:blip r:embed="rId9" cstate="print">
            <a:extLst>
              <a:ext uri="{28A0092B-C50C-407E-A947-70E740481C1C}">
                <a14:useLocalDpi xmlns="" xmlns:a14="http://schemas.microsoft.com/office/drawing/2010/main" val="0"/>
              </a:ext>
            </a:extLst>
          </a:blip>
          <a:srcRect l="11000" t="143" r="11000" b="21291"/>
          <a:stretch>
            <a:fillRect/>
          </a:stretch>
        </p:blipFill>
        <p:spPr bwMode="auto">
          <a:xfrm>
            <a:off x="1676400" y="26710957"/>
            <a:ext cx="2281492" cy="2490281"/>
          </a:xfrm>
          <a:prstGeom prst="rect">
            <a:avLst/>
          </a:prstGeom>
          <a:ln>
            <a:noFill/>
          </a:ln>
          <a:effectLst>
            <a:outerShdw blurRad="190500" algn="tl" rotWithShape="0">
              <a:srgbClr val="000000">
                <a:alpha val="70000"/>
              </a:srgb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08" name="TextBox 107"/>
          <p:cNvSpPr txBox="1"/>
          <p:nvPr/>
        </p:nvSpPr>
        <p:spPr>
          <a:xfrm>
            <a:off x="1676400" y="29225557"/>
            <a:ext cx="2209800" cy="892552"/>
          </a:xfrm>
          <a:prstGeom prst="rect">
            <a:avLst/>
          </a:prstGeom>
          <a:noFill/>
        </p:spPr>
        <p:txBody>
          <a:bodyPr wrap="square" rtlCol="0">
            <a:spAutoFit/>
          </a:bodyPr>
          <a:lstStyle/>
          <a:p>
            <a:pPr algn="ctr"/>
            <a:r>
              <a:rPr lang="en-US" sz="2600" dirty="0" smtClean="0"/>
              <a:t>Tissue Extraction</a:t>
            </a:r>
            <a:endParaRPr lang="en-US" sz="2600" dirty="0"/>
          </a:p>
        </p:txBody>
      </p:sp>
      <p:sp>
        <p:nvSpPr>
          <p:cNvPr id="109" name="TextBox 108"/>
          <p:cNvSpPr txBox="1"/>
          <p:nvPr/>
        </p:nvSpPr>
        <p:spPr>
          <a:xfrm>
            <a:off x="5029200" y="29225557"/>
            <a:ext cx="2438400" cy="492443"/>
          </a:xfrm>
          <a:prstGeom prst="rect">
            <a:avLst/>
          </a:prstGeom>
          <a:noFill/>
        </p:spPr>
        <p:txBody>
          <a:bodyPr wrap="square" rtlCol="0">
            <a:spAutoFit/>
          </a:bodyPr>
          <a:lstStyle/>
          <a:p>
            <a:pPr algn="ctr"/>
            <a:r>
              <a:rPr lang="en-US" sz="2600" dirty="0" smtClean="0"/>
              <a:t>Data Acquisition</a:t>
            </a:r>
            <a:endParaRPr lang="en-US" sz="2600" dirty="0"/>
          </a:p>
        </p:txBody>
      </p:sp>
      <p:sp>
        <p:nvSpPr>
          <p:cNvPr id="110" name="TextBox 109"/>
          <p:cNvSpPr txBox="1"/>
          <p:nvPr/>
        </p:nvSpPr>
        <p:spPr>
          <a:xfrm>
            <a:off x="6270214" y="32349757"/>
            <a:ext cx="2438400" cy="492443"/>
          </a:xfrm>
          <a:prstGeom prst="rect">
            <a:avLst/>
          </a:prstGeom>
          <a:noFill/>
        </p:spPr>
        <p:txBody>
          <a:bodyPr wrap="square" rtlCol="0">
            <a:spAutoFit/>
          </a:bodyPr>
          <a:lstStyle/>
          <a:p>
            <a:pPr algn="ctr"/>
            <a:r>
              <a:rPr lang="en-US" sz="2600" dirty="0" smtClean="0"/>
              <a:t>Biomarkers</a:t>
            </a:r>
            <a:endParaRPr lang="en-US" sz="2600" dirty="0"/>
          </a:p>
        </p:txBody>
      </p:sp>
      <p:pic>
        <p:nvPicPr>
          <p:cNvPr id="111" name="Picture 3"/>
          <p:cNvPicPr>
            <a:picLocks noChangeAspect="1" noChangeArrowheads="1"/>
          </p:cNvPicPr>
          <p:nvPr/>
        </p:nvPicPr>
        <p:blipFill>
          <a:blip r:embed="rId10" cstate="print"/>
          <a:srcRect/>
          <a:stretch>
            <a:fillRect/>
          </a:stretch>
        </p:blipFill>
        <p:spPr bwMode="auto">
          <a:xfrm>
            <a:off x="8305800" y="26558557"/>
            <a:ext cx="2600325" cy="2600325"/>
          </a:xfrm>
          <a:prstGeom prst="rect">
            <a:avLst/>
          </a:prstGeom>
          <a:noFill/>
          <a:ln w="9525">
            <a:noFill/>
            <a:miter lim="800000"/>
            <a:headEnd/>
            <a:tailEnd/>
          </a:ln>
        </p:spPr>
      </p:pic>
      <p:pic>
        <p:nvPicPr>
          <p:cNvPr id="112" name="Picture 4"/>
          <p:cNvPicPr>
            <a:picLocks noChangeAspect="1" noChangeArrowheads="1"/>
          </p:cNvPicPr>
          <p:nvPr/>
        </p:nvPicPr>
        <p:blipFill>
          <a:blip r:embed="rId11" cstate="print"/>
          <a:srcRect/>
          <a:stretch>
            <a:fillRect/>
          </a:stretch>
        </p:blipFill>
        <p:spPr bwMode="auto">
          <a:xfrm>
            <a:off x="11405135" y="26558557"/>
            <a:ext cx="2463265" cy="2819400"/>
          </a:xfrm>
          <a:prstGeom prst="rect">
            <a:avLst/>
          </a:prstGeom>
          <a:noFill/>
          <a:ln w="9525">
            <a:noFill/>
            <a:miter lim="800000"/>
            <a:headEnd/>
            <a:tailEnd/>
          </a:ln>
        </p:spPr>
      </p:pic>
      <p:sp>
        <p:nvSpPr>
          <p:cNvPr id="113" name="TextBox 112"/>
          <p:cNvSpPr txBox="1"/>
          <p:nvPr/>
        </p:nvSpPr>
        <p:spPr>
          <a:xfrm>
            <a:off x="11430000" y="29149357"/>
            <a:ext cx="2438400" cy="492443"/>
          </a:xfrm>
          <a:prstGeom prst="rect">
            <a:avLst/>
          </a:prstGeom>
          <a:noFill/>
        </p:spPr>
        <p:txBody>
          <a:bodyPr wrap="square" rtlCol="0">
            <a:spAutoFit/>
          </a:bodyPr>
          <a:lstStyle/>
          <a:p>
            <a:pPr algn="ctr"/>
            <a:r>
              <a:rPr lang="en-US" sz="2600" dirty="0" smtClean="0"/>
              <a:t>Clinical Data</a:t>
            </a:r>
            <a:endParaRPr lang="en-US" sz="2600" dirty="0"/>
          </a:p>
        </p:txBody>
      </p:sp>
      <p:pic>
        <p:nvPicPr>
          <p:cNvPr id="114" name="Picture 5"/>
          <p:cNvPicPr>
            <a:picLocks noChangeAspect="1" noChangeArrowheads="1"/>
          </p:cNvPicPr>
          <p:nvPr/>
        </p:nvPicPr>
        <p:blipFill>
          <a:blip r:embed="rId12" cstate="print"/>
          <a:srcRect/>
          <a:stretch>
            <a:fillRect/>
          </a:stretch>
        </p:blipFill>
        <p:spPr bwMode="auto">
          <a:xfrm>
            <a:off x="5029200" y="26710957"/>
            <a:ext cx="2514600" cy="2514600"/>
          </a:xfrm>
          <a:prstGeom prst="rect">
            <a:avLst/>
          </a:prstGeom>
          <a:noFill/>
          <a:ln w="9525">
            <a:noFill/>
            <a:miter lim="800000"/>
            <a:headEnd/>
            <a:tailEnd/>
          </a:ln>
        </p:spPr>
      </p:pic>
      <p:sp>
        <p:nvSpPr>
          <p:cNvPr id="115" name="TextBox 114"/>
          <p:cNvSpPr txBox="1"/>
          <p:nvPr/>
        </p:nvSpPr>
        <p:spPr>
          <a:xfrm>
            <a:off x="8458200" y="28996957"/>
            <a:ext cx="2438400" cy="492443"/>
          </a:xfrm>
          <a:prstGeom prst="rect">
            <a:avLst/>
          </a:prstGeom>
          <a:noFill/>
        </p:spPr>
        <p:txBody>
          <a:bodyPr wrap="square" rtlCol="0">
            <a:spAutoFit/>
          </a:bodyPr>
          <a:lstStyle/>
          <a:p>
            <a:pPr algn="ctr"/>
            <a:r>
              <a:rPr lang="en-US" sz="2600" dirty="0" smtClean="0"/>
              <a:t>Data Analysis</a:t>
            </a:r>
            <a:endParaRPr lang="en-US" sz="2600" dirty="0"/>
          </a:p>
        </p:txBody>
      </p:sp>
      <p:pic>
        <p:nvPicPr>
          <p:cNvPr id="116" name="Picture 6"/>
          <p:cNvPicPr>
            <a:picLocks noChangeAspect="1" noChangeArrowheads="1"/>
          </p:cNvPicPr>
          <p:nvPr/>
        </p:nvPicPr>
        <p:blipFill>
          <a:blip r:embed="rId13" cstate="print"/>
          <a:srcRect l="12931" t="22414" r="13363" b="20689"/>
          <a:stretch>
            <a:fillRect/>
          </a:stretch>
        </p:blipFill>
        <p:spPr bwMode="auto">
          <a:xfrm>
            <a:off x="9829800" y="30139957"/>
            <a:ext cx="3505200" cy="2029326"/>
          </a:xfrm>
          <a:prstGeom prst="rect">
            <a:avLst/>
          </a:prstGeom>
          <a:noFill/>
          <a:ln w="9525">
            <a:noFill/>
            <a:miter lim="800000"/>
            <a:headEnd/>
            <a:tailEnd/>
          </a:ln>
        </p:spPr>
      </p:pic>
      <p:sp>
        <p:nvSpPr>
          <p:cNvPr id="117" name="TextBox 116"/>
          <p:cNvSpPr txBox="1"/>
          <p:nvPr/>
        </p:nvSpPr>
        <p:spPr>
          <a:xfrm>
            <a:off x="10363200" y="31914405"/>
            <a:ext cx="2438400" cy="892552"/>
          </a:xfrm>
          <a:prstGeom prst="rect">
            <a:avLst/>
          </a:prstGeom>
          <a:noFill/>
        </p:spPr>
        <p:txBody>
          <a:bodyPr wrap="square" rtlCol="0">
            <a:spAutoFit/>
          </a:bodyPr>
          <a:lstStyle/>
          <a:p>
            <a:pPr algn="ctr"/>
            <a:r>
              <a:rPr lang="en-US" sz="2600" dirty="0" smtClean="0"/>
              <a:t>Therapeutic Targets</a:t>
            </a:r>
            <a:endParaRPr lang="en-US" sz="2600" dirty="0"/>
          </a:p>
        </p:txBody>
      </p:sp>
      <p:pic>
        <p:nvPicPr>
          <p:cNvPr id="118" name="Picture 7"/>
          <p:cNvPicPr>
            <a:picLocks noChangeAspect="1" noChangeArrowheads="1"/>
          </p:cNvPicPr>
          <p:nvPr/>
        </p:nvPicPr>
        <p:blipFill>
          <a:blip r:embed="rId14" cstate="print"/>
          <a:srcRect r="18678"/>
          <a:stretch>
            <a:fillRect/>
          </a:stretch>
        </p:blipFill>
        <p:spPr bwMode="auto">
          <a:xfrm>
            <a:off x="6117814" y="30139957"/>
            <a:ext cx="2667000" cy="2190750"/>
          </a:xfrm>
          <a:prstGeom prst="rect">
            <a:avLst/>
          </a:prstGeom>
          <a:noFill/>
          <a:ln w="9525">
            <a:noFill/>
            <a:miter lim="800000"/>
            <a:headEnd/>
            <a:tailEnd/>
          </a:ln>
        </p:spPr>
      </p:pic>
      <p:sp>
        <p:nvSpPr>
          <p:cNvPr id="119" name="Right Arrow 118"/>
          <p:cNvSpPr/>
          <p:nvPr/>
        </p:nvSpPr>
        <p:spPr>
          <a:xfrm>
            <a:off x="4191000" y="27701557"/>
            <a:ext cx="685800" cy="533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0" name="Right Arrow 119"/>
          <p:cNvSpPr/>
          <p:nvPr/>
        </p:nvSpPr>
        <p:spPr>
          <a:xfrm>
            <a:off x="7696200" y="27701557"/>
            <a:ext cx="685800" cy="533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1" name="Right Arrow 120"/>
          <p:cNvSpPr/>
          <p:nvPr/>
        </p:nvSpPr>
        <p:spPr>
          <a:xfrm flipH="1">
            <a:off x="10820400" y="27701557"/>
            <a:ext cx="685800" cy="533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2" name="Right Arrow 121"/>
          <p:cNvSpPr/>
          <p:nvPr/>
        </p:nvSpPr>
        <p:spPr>
          <a:xfrm rot="2700000">
            <a:off x="10287000" y="29530357"/>
            <a:ext cx="685800" cy="533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3" name="Right Arrow 122"/>
          <p:cNvSpPr/>
          <p:nvPr/>
        </p:nvSpPr>
        <p:spPr>
          <a:xfrm rot="18900000" flipH="1">
            <a:off x="8415767" y="29542309"/>
            <a:ext cx="685800" cy="53340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25" name="TextBox 124"/>
          <p:cNvSpPr txBox="1"/>
          <p:nvPr/>
        </p:nvSpPr>
        <p:spPr>
          <a:xfrm>
            <a:off x="29413200" y="2895599"/>
            <a:ext cx="13898880" cy="31086647"/>
          </a:xfrm>
          <a:prstGeom prst="rect">
            <a:avLst/>
          </a:prstGeom>
          <a:solidFill>
            <a:schemeClr val="bg1"/>
          </a:solidFill>
          <a:ln>
            <a:solidFill>
              <a:schemeClr val="tx1"/>
            </a:solidFill>
          </a:ln>
        </p:spPr>
        <p:txBody>
          <a:bodyPr wrap="square" rtlCol="0">
            <a:noAutofit/>
          </a:bodyPr>
          <a:lstStyle/>
          <a:p>
            <a:pPr algn="ctr"/>
            <a:endParaRPr lang="en-US" sz="4000" b="1" dirty="0" smtClean="0"/>
          </a:p>
        </p:txBody>
      </p:sp>
      <p:sp>
        <p:nvSpPr>
          <p:cNvPr id="133" name="TextBox 132"/>
          <p:cNvSpPr txBox="1"/>
          <p:nvPr/>
        </p:nvSpPr>
        <p:spPr>
          <a:xfrm>
            <a:off x="15392400" y="3801070"/>
            <a:ext cx="13030200" cy="1692771"/>
          </a:xfrm>
          <a:prstGeom prst="rect">
            <a:avLst/>
          </a:prstGeom>
          <a:noFill/>
        </p:spPr>
        <p:txBody>
          <a:bodyPr wrap="square" rtlCol="0">
            <a:spAutoFit/>
          </a:bodyPr>
          <a:lstStyle/>
          <a:p>
            <a:r>
              <a:rPr lang="en-US" sz="2600" dirty="0" smtClean="0"/>
              <a:t>Copy number aberrations were profiled on Affymetrix 6.0 SNP array and data was analyzed using Partek’s Genomics Suite.  We confirmed copy number changes in genes previously implicated in OS pathogenesis including cyclin-dependent kinase inhibitor 2A (CDKN2A) and cyclin E1 (CCNE1) (Fig. 3).</a:t>
            </a:r>
            <a:endParaRPr lang="en-US" sz="2600" dirty="0"/>
          </a:p>
        </p:txBody>
      </p:sp>
      <p:grpSp>
        <p:nvGrpSpPr>
          <p:cNvPr id="137" name="Group 136"/>
          <p:cNvGrpSpPr/>
          <p:nvPr/>
        </p:nvGrpSpPr>
        <p:grpSpPr>
          <a:xfrm>
            <a:off x="15697200" y="5720584"/>
            <a:ext cx="12192000" cy="9069657"/>
            <a:chOff x="13335000" y="7292898"/>
            <a:chExt cx="8839200" cy="6575502"/>
          </a:xfrm>
        </p:grpSpPr>
        <p:pic>
          <p:nvPicPr>
            <p:cNvPr id="69" name="Picture 4" descr="C:\Documents and Settings\jxluan\My Documents\jxluan\Osteosarcoma\TARGET\Chromosomal Region Images\AMP GENES\CCNE1_PALHRL.TIFF"/>
            <p:cNvPicPr>
              <a:picLocks noChangeAspect="1" noChangeArrowheads="1"/>
            </p:cNvPicPr>
            <p:nvPr/>
          </p:nvPicPr>
          <p:blipFill>
            <a:blip r:embed="rId15" cstate="print"/>
            <a:srcRect r="19706"/>
            <a:stretch>
              <a:fillRect/>
            </a:stretch>
          </p:blipFill>
          <p:spPr bwMode="auto">
            <a:xfrm>
              <a:off x="13335000" y="7292898"/>
              <a:ext cx="8839200" cy="6575502"/>
            </a:xfrm>
            <a:prstGeom prst="rect">
              <a:avLst/>
            </a:prstGeom>
            <a:noFill/>
            <a:ln w="9525">
              <a:noFill/>
              <a:miter lim="800000"/>
              <a:headEnd/>
              <a:tailEnd/>
            </a:ln>
          </p:spPr>
        </p:pic>
        <p:sp>
          <p:nvSpPr>
            <p:cNvPr id="72" name="TextBox 6"/>
            <p:cNvSpPr txBox="1">
              <a:spLocks noChangeArrowheads="1"/>
            </p:cNvSpPr>
            <p:nvPr/>
          </p:nvSpPr>
          <p:spPr bwMode="auto">
            <a:xfrm>
              <a:off x="18745200" y="8001000"/>
              <a:ext cx="1752600" cy="327952"/>
            </a:xfrm>
            <a:prstGeom prst="rect">
              <a:avLst/>
            </a:prstGeom>
            <a:noFill/>
            <a:ln w="9525">
              <a:noFill/>
              <a:miter lim="800000"/>
              <a:headEnd/>
              <a:tailEnd/>
            </a:ln>
          </p:spPr>
          <p:txBody>
            <a:bodyPr wrap="square">
              <a:spAutoFit/>
            </a:bodyPr>
            <a:lstStyle/>
            <a:p>
              <a:pPr algn="ctr" defTabSz="914400"/>
              <a:r>
                <a:rPr lang="en-US" sz="2400" b="1" dirty="0" smtClean="0">
                  <a:latin typeface="Calibri" pitchFamily="34" charset="0"/>
                </a:rPr>
                <a:t>CCNE1</a:t>
              </a:r>
              <a:endParaRPr lang="en-US" sz="2400" b="1" dirty="0">
                <a:latin typeface="Calibri" pitchFamily="34" charset="0"/>
              </a:endParaRPr>
            </a:p>
          </p:txBody>
        </p:sp>
        <p:sp>
          <p:nvSpPr>
            <p:cNvPr id="135" name="Right Bracket 134"/>
            <p:cNvSpPr/>
            <p:nvPr/>
          </p:nvSpPr>
          <p:spPr>
            <a:xfrm rot="5400000">
              <a:off x="19392898" y="5295902"/>
              <a:ext cx="152403" cy="5257799"/>
            </a:xfrm>
            <a:prstGeom prst="rightBracket">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6" name="Rectangle 135"/>
            <p:cNvSpPr/>
            <p:nvPr/>
          </p:nvSpPr>
          <p:spPr>
            <a:xfrm>
              <a:off x="19278600" y="7802881"/>
              <a:ext cx="381000" cy="1219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4" name="TextBox 9"/>
          <p:cNvSpPr txBox="1">
            <a:spLocks noChangeArrowheads="1"/>
          </p:cNvSpPr>
          <p:nvPr/>
        </p:nvSpPr>
        <p:spPr bwMode="auto">
          <a:xfrm>
            <a:off x="23164800" y="10751641"/>
            <a:ext cx="2514600" cy="523220"/>
          </a:xfrm>
          <a:prstGeom prst="rect">
            <a:avLst/>
          </a:prstGeom>
          <a:noFill/>
          <a:ln>
            <a:headEnd/>
            <a:tailEnd/>
          </a:ln>
        </p:spPr>
        <p:style>
          <a:lnRef idx="2">
            <a:schemeClr val="dk1"/>
          </a:lnRef>
          <a:fillRef idx="1">
            <a:schemeClr val="lt1"/>
          </a:fillRef>
          <a:effectRef idx="0">
            <a:schemeClr val="dk1"/>
          </a:effectRef>
          <a:fontRef idx="minor">
            <a:schemeClr val="dk1"/>
          </a:fontRef>
        </p:style>
        <p:txBody>
          <a:bodyPr wrap="square">
            <a:spAutoFit/>
          </a:bodyPr>
          <a:lstStyle/>
          <a:p>
            <a:pPr algn="ctr" defTabSz="914400"/>
            <a:r>
              <a:rPr lang="en-US" sz="2800" b="1" dirty="0" smtClean="0">
                <a:solidFill>
                  <a:srgbClr val="FF0000"/>
                </a:solidFill>
                <a:latin typeface="Calibri" pitchFamily="34" charset="0"/>
              </a:rPr>
              <a:t>Amplification</a:t>
            </a:r>
            <a:endParaRPr lang="en-US" sz="2800" b="1" dirty="0">
              <a:solidFill>
                <a:srgbClr val="FF0000"/>
              </a:solidFill>
              <a:latin typeface="Calibri" pitchFamily="34" charset="0"/>
            </a:endParaRPr>
          </a:p>
        </p:txBody>
      </p:sp>
      <p:sp>
        <p:nvSpPr>
          <p:cNvPr id="139" name="Rectangle 138"/>
          <p:cNvSpPr/>
          <p:nvPr/>
        </p:nvSpPr>
        <p:spPr>
          <a:xfrm>
            <a:off x="15697200" y="10294441"/>
            <a:ext cx="609600" cy="2667000"/>
          </a:xfrm>
          <a:prstGeom prst="rect">
            <a:avLst/>
          </a:prstGeom>
          <a:solidFill>
            <a:schemeClr val="accent2">
              <a:alpha val="30000"/>
            </a:schemeClr>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0" name="TextBox 139"/>
          <p:cNvSpPr txBox="1"/>
          <p:nvPr/>
        </p:nvSpPr>
        <p:spPr>
          <a:xfrm>
            <a:off x="15316200" y="14790241"/>
            <a:ext cx="13106400" cy="400110"/>
          </a:xfrm>
          <a:prstGeom prst="rect">
            <a:avLst/>
          </a:prstGeom>
          <a:noFill/>
        </p:spPr>
        <p:txBody>
          <a:bodyPr wrap="square" rtlCol="0">
            <a:spAutoFit/>
          </a:bodyPr>
          <a:lstStyle/>
          <a:p>
            <a:r>
              <a:rPr lang="en-US" sz="2000" dirty="0" smtClean="0"/>
              <a:t>Fig. 3: Copy number profile of CCNE1 a cyclin-dependent kinase across ~40 samples.</a:t>
            </a:r>
            <a:endParaRPr lang="en-US" sz="2000" dirty="0"/>
          </a:p>
        </p:txBody>
      </p:sp>
      <p:sp>
        <p:nvSpPr>
          <p:cNvPr id="142" name="TextBox 141"/>
          <p:cNvSpPr txBox="1"/>
          <p:nvPr/>
        </p:nvSpPr>
        <p:spPr>
          <a:xfrm>
            <a:off x="15316200" y="16383000"/>
            <a:ext cx="13258800" cy="3293209"/>
          </a:xfrm>
          <a:prstGeom prst="rect">
            <a:avLst/>
          </a:prstGeom>
          <a:noFill/>
        </p:spPr>
        <p:txBody>
          <a:bodyPr wrap="square" rtlCol="0">
            <a:spAutoFit/>
          </a:bodyPr>
          <a:lstStyle/>
          <a:p>
            <a:r>
              <a:rPr lang="en-US" sz="2600" dirty="0" smtClean="0"/>
              <a:t>mRNA expression was profiled using Affymetrix Human Exon 1.0 ST array.  This platform was used as support when determining how biologically relevant changes in other platforms were.  For example, a gene which is aberrantly amplified may seem interesting.  However if that gene does not have a corresponding increase in mRNA expression then it would not be as biologically relevant.  </a:t>
            </a:r>
          </a:p>
          <a:p>
            <a:endParaRPr lang="en-US" sz="2600" dirty="0"/>
          </a:p>
          <a:p>
            <a:r>
              <a:rPr lang="en-US" sz="2600" dirty="0"/>
              <a:t>Unsupervised clustering revealed two robust </a:t>
            </a:r>
            <a:r>
              <a:rPr lang="en-US" sz="2600" dirty="0" smtClean="0"/>
              <a:t>clusters (Fig. 4).  </a:t>
            </a:r>
            <a:r>
              <a:rPr lang="en-US" sz="2600" dirty="0"/>
              <a:t>Further analysis of this data with clinical data may reveal biological subtypes within these membership groups</a:t>
            </a:r>
            <a:r>
              <a:rPr lang="en-US" sz="2600" dirty="0" smtClean="0"/>
              <a:t>.</a:t>
            </a:r>
            <a:endParaRPr lang="en-US" sz="2600" dirty="0"/>
          </a:p>
        </p:txBody>
      </p:sp>
      <p:sp>
        <p:nvSpPr>
          <p:cNvPr id="163" name="Rectangle 162"/>
          <p:cNvSpPr/>
          <p:nvPr/>
        </p:nvSpPr>
        <p:spPr>
          <a:xfrm>
            <a:off x="14935200" y="2888159"/>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Copy Number</a:t>
            </a:r>
          </a:p>
        </p:txBody>
      </p:sp>
      <p:sp>
        <p:nvSpPr>
          <p:cNvPr id="164" name="Rectangle 163"/>
          <p:cNvSpPr/>
          <p:nvPr/>
        </p:nvSpPr>
        <p:spPr>
          <a:xfrm>
            <a:off x="14935200" y="15468600"/>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Expression</a:t>
            </a:r>
          </a:p>
        </p:txBody>
      </p:sp>
      <p:sp>
        <p:nvSpPr>
          <p:cNvPr id="165" name="Rectangle 164"/>
          <p:cNvSpPr/>
          <p:nvPr/>
        </p:nvSpPr>
        <p:spPr>
          <a:xfrm>
            <a:off x="14935200" y="29998988"/>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MicroRNA</a:t>
            </a:r>
          </a:p>
        </p:txBody>
      </p:sp>
      <p:sp>
        <p:nvSpPr>
          <p:cNvPr id="166" name="TextBox 165"/>
          <p:cNvSpPr txBox="1"/>
          <p:nvPr/>
        </p:nvSpPr>
        <p:spPr>
          <a:xfrm>
            <a:off x="15316200" y="31073229"/>
            <a:ext cx="13258800" cy="1692771"/>
          </a:xfrm>
          <a:prstGeom prst="rect">
            <a:avLst/>
          </a:prstGeom>
          <a:noFill/>
        </p:spPr>
        <p:txBody>
          <a:bodyPr wrap="square" rtlCol="0">
            <a:spAutoFit/>
          </a:bodyPr>
          <a:lstStyle/>
          <a:p>
            <a:r>
              <a:rPr lang="en-US" sz="2600" dirty="0" smtClean="0"/>
              <a:t>MicroRNAs are short (~22 nt) RNA molecules which bind to mRNA and regulate transcription.  Aberrant microRNA expression has been implicated in many other cancers and therefore we profiled the </a:t>
            </a:r>
            <a:r>
              <a:rPr lang="en-US" sz="2600" dirty="0" err="1" smtClean="0"/>
              <a:t>miRNA</a:t>
            </a:r>
            <a:r>
              <a:rPr lang="en-US" sz="2600" dirty="0" smtClean="0"/>
              <a:t> expression of these OS patients on the TLDA card.  Hierarchical clustering revealed two robust clusters of OS based on </a:t>
            </a:r>
            <a:r>
              <a:rPr lang="en-US" sz="2600" dirty="0" err="1" smtClean="0"/>
              <a:t>miRNA</a:t>
            </a:r>
            <a:r>
              <a:rPr lang="en-US" sz="2600" dirty="0" smtClean="0"/>
              <a:t> profiling data (Fig. 5).  </a:t>
            </a:r>
            <a:endParaRPr lang="en-US" sz="2600" dirty="0"/>
          </a:p>
        </p:txBody>
      </p:sp>
      <p:sp>
        <p:nvSpPr>
          <p:cNvPr id="167" name="Rectangle 166"/>
          <p:cNvSpPr/>
          <p:nvPr/>
        </p:nvSpPr>
        <p:spPr>
          <a:xfrm>
            <a:off x="29367480" y="2888159"/>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Methylation</a:t>
            </a:r>
          </a:p>
        </p:txBody>
      </p:sp>
      <p:sp>
        <p:nvSpPr>
          <p:cNvPr id="168" name="TextBox 167"/>
          <p:cNvSpPr txBox="1"/>
          <p:nvPr/>
        </p:nvSpPr>
        <p:spPr>
          <a:xfrm>
            <a:off x="29641800" y="3817441"/>
            <a:ext cx="13487400" cy="8279190"/>
          </a:xfrm>
          <a:prstGeom prst="rect">
            <a:avLst/>
          </a:prstGeom>
          <a:noFill/>
        </p:spPr>
        <p:txBody>
          <a:bodyPr wrap="square" rtlCol="0">
            <a:spAutoFit/>
          </a:bodyPr>
          <a:lstStyle/>
          <a:p>
            <a:r>
              <a:rPr lang="en-US" sz="2600" dirty="0" err="1" smtClean="0"/>
              <a:t>Illumina’s</a:t>
            </a:r>
            <a:r>
              <a:rPr lang="en-US" sz="2600" dirty="0" smtClean="0"/>
              <a:t> 450K (HM450k) array was used to profile </a:t>
            </a:r>
            <a:r>
              <a:rPr lang="en-US" sz="2600" dirty="0" smtClean="0">
                <a:latin typeface="Calibri" pitchFamily="34" charset="0"/>
              </a:rPr>
              <a:t>DNA methylation, a heritable epigenetic mechanism that regulates gene transcription by </a:t>
            </a:r>
            <a:r>
              <a:rPr lang="en-US" sz="2600" dirty="0" err="1" smtClean="0">
                <a:latin typeface="Calibri" pitchFamily="34" charset="0"/>
              </a:rPr>
              <a:t>methylating</a:t>
            </a:r>
            <a:r>
              <a:rPr lang="en-US" sz="2600" dirty="0" smtClean="0">
                <a:latin typeface="Calibri" pitchFamily="34" charset="0"/>
              </a:rPr>
              <a:t> </a:t>
            </a:r>
            <a:r>
              <a:rPr lang="en-US" sz="2600" dirty="0" err="1" smtClean="0">
                <a:latin typeface="Calibri" pitchFamily="34" charset="0"/>
              </a:rPr>
              <a:t>CpG</a:t>
            </a:r>
            <a:r>
              <a:rPr lang="en-US" sz="2600" dirty="0" smtClean="0">
                <a:latin typeface="Calibri" pitchFamily="34" charset="0"/>
              </a:rPr>
              <a:t> islands and is known to be involved in controlling cellular differentiation (</a:t>
            </a:r>
            <a:r>
              <a:rPr lang="en-US" sz="2600" dirty="0" smtClean="0"/>
              <a:t>Fig. 6). </a:t>
            </a:r>
            <a:r>
              <a:rPr lang="en-US" sz="2600" dirty="0" err="1" smtClean="0"/>
              <a:t>CpG</a:t>
            </a:r>
            <a:r>
              <a:rPr lang="en-US" sz="2600" dirty="0" smtClean="0"/>
              <a:t> methylation can prevent the binding of transcription factors to the gene as well as recruit methyl-binding proteins which further associate with </a:t>
            </a:r>
            <a:r>
              <a:rPr lang="en-US" sz="2600" dirty="0" err="1" smtClean="0"/>
              <a:t>histone</a:t>
            </a:r>
            <a:r>
              <a:rPr lang="en-US" sz="2600" dirty="0" smtClean="0"/>
              <a:t> modifying proteins that control accessibility to the genome by altering chromatin structure.</a:t>
            </a:r>
          </a:p>
          <a:p>
            <a:endParaRPr lang="en-US" sz="2600" dirty="0" smtClean="0"/>
          </a:p>
          <a:p>
            <a:endParaRPr lang="en-US" sz="2600" dirty="0" smtClean="0"/>
          </a:p>
          <a:p>
            <a:endParaRPr lang="en-US" sz="2600" dirty="0" smtClean="0"/>
          </a:p>
          <a:p>
            <a:endParaRPr lang="en-US" sz="2600" dirty="0" smtClean="0"/>
          </a:p>
          <a:p>
            <a:endParaRPr lang="en-US" sz="2600" dirty="0" smtClean="0"/>
          </a:p>
          <a:p>
            <a:endParaRPr lang="en-US" sz="2600" dirty="0" smtClean="0"/>
          </a:p>
          <a:p>
            <a:endParaRPr lang="en-US" sz="2600" dirty="0" smtClean="0"/>
          </a:p>
          <a:p>
            <a:endParaRPr lang="en-US" sz="2600" dirty="0" smtClean="0"/>
          </a:p>
          <a:p>
            <a:endParaRPr lang="en-US" sz="2600" dirty="0" smtClean="0"/>
          </a:p>
          <a:p>
            <a:endParaRPr lang="en-US" sz="1600" dirty="0" smtClean="0"/>
          </a:p>
          <a:p>
            <a:endParaRPr lang="en-US" sz="2400" dirty="0" smtClean="0"/>
          </a:p>
          <a:p>
            <a:endParaRPr lang="en-US" sz="2400" dirty="0" smtClean="0"/>
          </a:p>
          <a:p>
            <a:r>
              <a:rPr lang="en-US" sz="2600" dirty="0" smtClean="0"/>
              <a:t>The HM450k array has probes throughout the gene including areas within the gene body (Fig. 7). In differentiated cells, the general methylation profile across the promoter region is low to allow for gene transcription while the methylation in the body is high. </a:t>
            </a:r>
            <a:endParaRPr lang="en-US" sz="2600" dirty="0"/>
          </a:p>
        </p:txBody>
      </p:sp>
      <p:sp>
        <p:nvSpPr>
          <p:cNvPr id="2" name="TextBox 1"/>
          <p:cNvSpPr txBox="1"/>
          <p:nvPr/>
        </p:nvSpPr>
        <p:spPr>
          <a:xfrm>
            <a:off x="18745200" y="5458598"/>
            <a:ext cx="6324600" cy="461665"/>
          </a:xfrm>
          <a:prstGeom prst="rect">
            <a:avLst/>
          </a:prstGeom>
          <a:noFill/>
        </p:spPr>
        <p:txBody>
          <a:bodyPr wrap="square" rtlCol="0">
            <a:spAutoFit/>
          </a:bodyPr>
          <a:lstStyle/>
          <a:p>
            <a:pPr algn="ctr"/>
            <a:r>
              <a:rPr lang="en-US" sz="2400" b="1" u="sng" dirty="0" smtClean="0"/>
              <a:t>CCNE1 Copy Number Profile</a:t>
            </a:r>
            <a:endParaRPr lang="en-US" sz="2400" b="1" u="sng" dirty="0"/>
          </a:p>
        </p:txBody>
      </p:sp>
      <p:sp>
        <p:nvSpPr>
          <p:cNvPr id="3" name="TextBox 2"/>
          <p:cNvSpPr txBox="1"/>
          <p:nvPr/>
        </p:nvSpPr>
        <p:spPr>
          <a:xfrm>
            <a:off x="19815424" y="19812000"/>
            <a:ext cx="9140576" cy="461665"/>
          </a:xfrm>
          <a:prstGeom prst="rect">
            <a:avLst/>
          </a:prstGeom>
          <a:noFill/>
        </p:spPr>
        <p:txBody>
          <a:bodyPr wrap="square" rtlCol="0">
            <a:spAutoFit/>
          </a:bodyPr>
          <a:lstStyle/>
          <a:p>
            <a:pPr algn="ctr"/>
            <a:r>
              <a:rPr lang="en-US" sz="2400" b="1" u="sng" dirty="0" smtClean="0"/>
              <a:t>Hierarchical Clustering of Expression Data Reveals Two Groups</a:t>
            </a:r>
            <a:endParaRPr lang="en-US" sz="2400" b="1" u="sng" dirty="0"/>
          </a:p>
        </p:txBody>
      </p:sp>
      <p:grpSp>
        <p:nvGrpSpPr>
          <p:cNvPr id="14" name="Group 13"/>
          <p:cNvGrpSpPr/>
          <p:nvPr/>
        </p:nvGrpSpPr>
        <p:grpSpPr>
          <a:xfrm>
            <a:off x="20821437" y="20387727"/>
            <a:ext cx="7067763" cy="9273183"/>
            <a:chOff x="20570576" y="23115386"/>
            <a:chExt cx="6324600" cy="8298124"/>
          </a:xfrm>
        </p:grpSpPr>
        <p:grpSp>
          <p:nvGrpSpPr>
            <p:cNvPr id="6" name="Group 5"/>
            <p:cNvGrpSpPr/>
            <p:nvPr/>
          </p:nvGrpSpPr>
          <p:grpSpPr>
            <a:xfrm>
              <a:off x="20570576" y="23115386"/>
              <a:ext cx="6324600" cy="7974214"/>
              <a:chOff x="23435896" y="24841200"/>
              <a:chExt cx="5133849" cy="6472886"/>
            </a:xfrm>
          </p:grpSpPr>
          <p:pic>
            <p:nvPicPr>
              <p:cNvPr id="82" name="Picture 2"/>
              <p:cNvPicPr>
                <a:picLocks noChangeAspect="1"/>
              </p:cNvPicPr>
              <p:nvPr/>
            </p:nvPicPr>
            <p:blipFill rotWithShape="1">
              <a:blip r:embed="rId16" cstate="print">
                <a:extLst>
                  <a:ext uri="{28A0092B-C50C-407E-A947-70E740481C1C}">
                    <a14:useLocalDpi xmlns="" xmlns:a14="http://schemas.microsoft.com/office/drawing/2010/main" val="0"/>
                  </a:ext>
                </a:extLst>
              </a:blip>
              <a:srcRect t="11029" r="19165"/>
              <a:stretch/>
            </p:blipFill>
            <p:spPr bwMode="auto">
              <a:xfrm>
                <a:off x="23435896" y="24841200"/>
                <a:ext cx="5133849" cy="632620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4" name="Right Bracket 83"/>
              <p:cNvSpPr/>
              <p:nvPr/>
            </p:nvSpPr>
            <p:spPr>
              <a:xfrm rot="5400000">
                <a:off x="25191128" y="29530416"/>
                <a:ext cx="214541" cy="3352799"/>
              </a:xfrm>
              <a:prstGeom prst="rightBracket">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Right Bracket 84"/>
              <p:cNvSpPr/>
              <p:nvPr/>
            </p:nvSpPr>
            <p:spPr>
              <a:xfrm rot="5400000">
                <a:off x="27699587" y="30443929"/>
                <a:ext cx="221569" cy="1518745"/>
              </a:xfrm>
              <a:prstGeom prst="rightBracket">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8" name="TextBox 7"/>
            <p:cNvSpPr txBox="1"/>
            <p:nvPr/>
          </p:nvSpPr>
          <p:spPr>
            <a:xfrm>
              <a:off x="22094576" y="31013400"/>
              <a:ext cx="1752600" cy="400110"/>
            </a:xfrm>
            <a:prstGeom prst="rect">
              <a:avLst/>
            </a:prstGeom>
            <a:noFill/>
          </p:spPr>
          <p:txBody>
            <a:bodyPr wrap="square" rtlCol="0">
              <a:spAutoFit/>
            </a:bodyPr>
            <a:lstStyle/>
            <a:p>
              <a:pPr algn="ctr"/>
              <a:r>
                <a:rPr lang="en-US" sz="2000" dirty="0" smtClean="0"/>
                <a:t>Group 1</a:t>
              </a:r>
              <a:endParaRPr lang="en-US" sz="2000" dirty="0"/>
            </a:p>
          </p:txBody>
        </p:sp>
        <p:sp>
          <p:nvSpPr>
            <p:cNvPr id="89" name="TextBox 88"/>
            <p:cNvSpPr txBox="1"/>
            <p:nvPr/>
          </p:nvSpPr>
          <p:spPr>
            <a:xfrm>
              <a:off x="25066376" y="31013400"/>
              <a:ext cx="1752600" cy="400110"/>
            </a:xfrm>
            <a:prstGeom prst="rect">
              <a:avLst/>
            </a:prstGeom>
            <a:noFill/>
          </p:spPr>
          <p:txBody>
            <a:bodyPr wrap="square" rtlCol="0">
              <a:spAutoFit/>
            </a:bodyPr>
            <a:lstStyle/>
            <a:p>
              <a:pPr algn="ctr"/>
              <a:r>
                <a:rPr lang="en-US" sz="2000" dirty="0" smtClean="0"/>
                <a:t>Group 2</a:t>
              </a:r>
              <a:endParaRPr lang="en-US" sz="2000" dirty="0"/>
            </a:p>
          </p:txBody>
        </p:sp>
      </p:grpSp>
      <p:sp>
        <p:nvSpPr>
          <p:cNvPr id="11" name="TextBox 10"/>
          <p:cNvSpPr txBox="1"/>
          <p:nvPr/>
        </p:nvSpPr>
        <p:spPr>
          <a:xfrm>
            <a:off x="15316199" y="27660600"/>
            <a:ext cx="5562601" cy="400110"/>
          </a:xfrm>
          <a:prstGeom prst="rect">
            <a:avLst/>
          </a:prstGeom>
          <a:noFill/>
        </p:spPr>
        <p:txBody>
          <a:bodyPr wrap="square" rtlCol="0">
            <a:spAutoFit/>
          </a:bodyPr>
          <a:lstStyle/>
          <a:p>
            <a:pPr algn="r"/>
            <a:r>
              <a:rPr lang="en-US" sz="2000" dirty="0" smtClean="0"/>
              <a:t>Fig. 4: Unsupervised clustering of human </a:t>
            </a:r>
            <a:r>
              <a:rPr lang="en-US" sz="2000" dirty="0" err="1" smtClean="0"/>
              <a:t>exon</a:t>
            </a:r>
            <a:r>
              <a:rPr lang="en-US" sz="2000" dirty="0" smtClean="0"/>
              <a:t> data.</a:t>
            </a:r>
            <a:endParaRPr lang="en-US" sz="2000" dirty="0"/>
          </a:p>
        </p:txBody>
      </p:sp>
      <p:grpSp>
        <p:nvGrpSpPr>
          <p:cNvPr id="15" name="Group 14"/>
          <p:cNvGrpSpPr/>
          <p:nvPr/>
        </p:nvGrpSpPr>
        <p:grpSpPr>
          <a:xfrm>
            <a:off x="18916733" y="32967876"/>
            <a:ext cx="9810667" cy="8448675"/>
            <a:chOff x="20399520" y="34853877"/>
            <a:chExt cx="8327880" cy="7171739"/>
          </a:xfrm>
        </p:grpSpPr>
        <p:pic>
          <p:nvPicPr>
            <p:cNvPr id="92" name="Picture 2"/>
            <p:cNvPicPr>
              <a:picLocks noChangeAspect="1"/>
            </p:cNvPicPr>
            <p:nvPr/>
          </p:nvPicPr>
          <p:blipFill rotWithShape="1">
            <a:blip r:embed="rId17" cstate="print">
              <a:extLst>
                <a:ext uri="{28A0092B-C50C-407E-A947-70E740481C1C}">
                  <a14:useLocalDpi xmlns="" xmlns:a14="http://schemas.microsoft.com/office/drawing/2010/main" val="0"/>
                </a:ext>
              </a:extLst>
            </a:blip>
            <a:srcRect t="19107"/>
            <a:stretch/>
          </p:blipFill>
          <p:spPr bwMode="auto">
            <a:xfrm>
              <a:off x="20399520" y="35412412"/>
              <a:ext cx="8023080" cy="62689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93" name="TextBox 92"/>
            <p:cNvSpPr txBox="1"/>
            <p:nvPr/>
          </p:nvSpPr>
          <p:spPr>
            <a:xfrm>
              <a:off x="21353525" y="34876566"/>
              <a:ext cx="6737471" cy="391889"/>
            </a:xfrm>
            <a:prstGeom prst="rect">
              <a:avLst/>
            </a:prstGeom>
            <a:solidFill>
              <a:schemeClr val="bg1"/>
            </a:solidFill>
          </p:spPr>
          <p:txBody>
            <a:bodyPr wrap="square" rtlCol="0">
              <a:spAutoFit/>
            </a:bodyPr>
            <a:lstStyle/>
            <a:p>
              <a:pPr algn="ctr"/>
              <a:r>
                <a:rPr lang="en-US" sz="2400" b="1" u="sng" dirty="0" smtClean="0"/>
                <a:t>Hierarchical Clustering of miRNA Reveals Two Groups</a:t>
              </a:r>
              <a:endParaRPr lang="en-US" sz="2400" b="1" u="sng" dirty="0"/>
            </a:p>
          </p:txBody>
        </p:sp>
        <p:sp>
          <p:nvSpPr>
            <p:cNvPr id="13" name="Rectangle 12"/>
            <p:cNvSpPr/>
            <p:nvPr/>
          </p:nvSpPr>
          <p:spPr>
            <a:xfrm>
              <a:off x="27603450" y="35285065"/>
              <a:ext cx="971550" cy="62103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ectangle 94"/>
            <p:cNvSpPr/>
            <p:nvPr/>
          </p:nvSpPr>
          <p:spPr>
            <a:xfrm>
              <a:off x="21697950" y="41381065"/>
              <a:ext cx="7029450" cy="2667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ight Bracket 96"/>
            <p:cNvSpPr/>
            <p:nvPr/>
          </p:nvSpPr>
          <p:spPr>
            <a:xfrm rot="5400000">
              <a:off x="23297636" y="40234343"/>
              <a:ext cx="264304" cy="2670425"/>
            </a:xfrm>
            <a:prstGeom prst="rightBracket">
              <a:avLst/>
            </a:prstGeom>
            <a:ln w="28575">
              <a:solidFill>
                <a:schemeClr val="accent6">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8" name="Right Bracket 97"/>
            <p:cNvSpPr/>
            <p:nvPr/>
          </p:nvSpPr>
          <p:spPr>
            <a:xfrm rot="5400000">
              <a:off x="26082767" y="40276276"/>
              <a:ext cx="272961" cy="2577904"/>
            </a:xfrm>
            <a:prstGeom prst="rightBracket">
              <a:avLst/>
            </a:prstGeom>
            <a:ln w="28575">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99" name="TextBox 98"/>
            <p:cNvSpPr txBox="1"/>
            <p:nvPr/>
          </p:nvSpPr>
          <p:spPr>
            <a:xfrm>
              <a:off x="22555200" y="41625506"/>
              <a:ext cx="1752600" cy="400110"/>
            </a:xfrm>
            <a:prstGeom prst="rect">
              <a:avLst/>
            </a:prstGeom>
            <a:noFill/>
          </p:spPr>
          <p:txBody>
            <a:bodyPr wrap="square" rtlCol="0">
              <a:spAutoFit/>
            </a:bodyPr>
            <a:lstStyle/>
            <a:p>
              <a:pPr algn="ctr"/>
              <a:r>
                <a:rPr lang="en-US" sz="2000" dirty="0" smtClean="0"/>
                <a:t>Group 1</a:t>
              </a:r>
              <a:endParaRPr lang="en-US" sz="2000" dirty="0"/>
            </a:p>
          </p:txBody>
        </p:sp>
        <p:sp>
          <p:nvSpPr>
            <p:cNvPr id="100" name="TextBox 99"/>
            <p:cNvSpPr txBox="1"/>
            <p:nvPr/>
          </p:nvSpPr>
          <p:spPr>
            <a:xfrm>
              <a:off x="25299152" y="41625506"/>
              <a:ext cx="1752600" cy="400110"/>
            </a:xfrm>
            <a:prstGeom prst="rect">
              <a:avLst/>
            </a:prstGeom>
            <a:noFill/>
          </p:spPr>
          <p:txBody>
            <a:bodyPr wrap="square" rtlCol="0">
              <a:spAutoFit/>
            </a:bodyPr>
            <a:lstStyle/>
            <a:p>
              <a:pPr algn="ctr"/>
              <a:r>
                <a:rPr lang="en-US" sz="2000" dirty="0" smtClean="0"/>
                <a:t>Group 2</a:t>
              </a:r>
              <a:endParaRPr lang="en-US" sz="2000" dirty="0"/>
            </a:p>
          </p:txBody>
        </p:sp>
        <p:sp>
          <p:nvSpPr>
            <p:cNvPr id="101" name="Rectangle 100"/>
            <p:cNvSpPr/>
            <p:nvPr/>
          </p:nvSpPr>
          <p:spPr>
            <a:xfrm>
              <a:off x="20399520" y="34853877"/>
              <a:ext cx="1342104" cy="17221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26" name="TextBox 125"/>
          <p:cNvSpPr txBox="1"/>
          <p:nvPr/>
        </p:nvSpPr>
        <p:spPr>
          <a:xfrm>
            <a:off x="15621000" y="39739658"/>
            <a:ext cx="5162945" cy="400110"/>
          </a:xfrm>
          <a:prstGeom prst="rect">
            <a:avLst/>
          </a:prstGeom>
          <a:noFill/>
        </p:spPr>
        <p:txBody>
          <a:bodyPr wrap="square" rtlCol="0">
            <a:spAutoFit/>
          </a:bodyPr>
          <a:lstStyle/>
          <a:p>
            <a:pPr algn="r"/>
            <a:r>
              <a:rPr lang="en-US" sz="2000" dirty="0" smtClean="0"/>
              <a:t>Fig. 5: Unsupervised clustering of miRNA data.</a:t>
            </a:r>
            <a:endParaRPr lang="en-US" sz="2000" dirty="0"/>
          </a:p>
        </p:txBody>
      </p:sp>
      <p:pic>
        <p:nvPicPr>
          <p:cNvPr id="128" name="Picture 127" descr="DNMT3ABVal_Dis_Group.png"/>
          <p:cNvPicPr>
            <a:picLocks noChangeAspect="1"/>
          </p:cNvPicPr>
          <p:nvPr/>
        </p:nvPicPr>
        <p:blipFill>
          <a:blip r:embed="rId18" cstate="print"/>
          <a:stretch>
            <a:fillRect/>
          </a:stretch>
        </p:blipFill>
        <p:spPr>
          <a:xfrm>
            <a:off x="30403800" y="12183362"/>
            <a:ext cx="12192000" cy="8417187"/>
          </a:xfrm>
          <a:prstGeom prst="rect">
            <a:avLst/>
          </a:prstGeom>
        </p:spPr>
      </p:pic>
      <p:sp>
        <p:nvSpPr>
          <p:cNvPr id="21" name="TextBox 20"/>
          <p:cNvSpPr txBox="1"/>
          <p:nvPr/>
        </p:nvSpPr>
        <p:spPr>
          <a:xfrm>
            <a:off x="33771348" y="12096690"/>
            <a:ext cx="4404852" cy="4001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000" dirty="0" smtClean="0"/>
              <a:t>DNA Methylation Profile</a:t>
            </a:r>
            <a:endParaRPr lang="en-US" sz="2000" dirty="0"/>
          </a:p>
        </p:txBody>
      </p:sp>
      <p:sp>
        <p:nvSpPr>
          <p:cNvPr id="22" name="Rectangle 21"/>
          <p:cNvSpPr/>
          <p:nvPr/>
        </p:nvSpPr>
        <p:spPr>
          <a:xfrm>
            <a:off x="41376600" y="16459200"/>
            <a:ext cx="1630680" cy="838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p:cNvSpPr txBox="1"/>
          <p:nvPr/>
        </p:nvSpPr>
        <p:spPr>
          <a:xfrm>
            <a:off x="29718000" y="20421600"/>
            <a:ext cx="13267444" cy="707886"/>
          </a:xfrm>
          <a:prstGeom prst="rect">
            <a:avLst/>
          </a:prstGeom>
          <a:noFill/>
        </p:spPr>
        <p:txBody>
          <a:bodyPr wrap="square" rtlCol="0">
            <a:spAutoFit/>
          </a:bodyPr>
          <a:lstStyle/>
          <a:p>
            <a:r>
              <a:rPr lang="en-US" sz="2000" dirty="0" smtClean="0"/>
              <a:t>Fig. 7: DNA methylation across a gene color-colored by where the probe is located and ordered by the location of the probe along the gene. The methylation across several samples is plotted with a slight jitter to more clearly distinguish the points.</a:t>
            </a:r>
            <a:endParaRPr lang="en-US" sz="2000" dirty="0"/>
          </a:p>
        </p:txBody>
      </p:sp>
      <p:sp>
        <p:nvSpPr>
          <p:cNvPr id="27" name="TextBox 26"/>
          <p:cNvSpPr txBox="1"/>
          <p:nvPr/>
        </p:nvSpPr>
        <p:spPr>
          <a:xfrm>
            <a:off x="29718000" y="21107400"/>
            <a:ext cx="13267444" cy="7386638"/>
          </a:xfrm>
          <a:prstGeom prst="rect">
            <a:avLst/>
          </a:prstGeom>
          <a:noFill/>
        </p:spPr>
        <p:txBody>
          <a:bodyPr wrap="square" rtlCol="0">
            <a:spAutoFit/>
          </a:bodyPr>
          <a:lstStyle/>
          <a:p>
            <a:r>
              <a:rPr lang="en-US" sz="2600" dirty="0" smtClean="0"/>
              <a:t>The large degree of variation in methylation within samples across a single probe and across a single gene, in conjunction with the sheer amount of probes within this array suggests the need for a more sophisticated algorithm for analysis.</a:t>
            </a:r>
          </a:p>
          <a:p>
            <a:endParaRPr lang="en-US" sz="1600" dirty="0" smtClean="0"/>
          </a:p>
          <a:p>
            <a:r>
              <a:rPr lang="en-US" sz="2600" dirty="0" smtClean="0"/>
              <a:t>QC/QA control, background subtraction and normalization were performed in R.  We have currently explored different methods of summarizing the methylation such as:</a:t>
            </a:r>
          </a:p>
          <a:p>
            <a:pPr marL="457200" indent="-457200">
              <a:buFont typeface="Arial" pitchFamily="34" charset="0"/>
              <a:buChar char="•"/>
            </a:pPr>
            <a:r>
              <a:rPr lang="en-US" sz="2600" dirty="0" smtClean="0"/>
              <a:t>taking only methylation values within the promoter region</a:t>
            </a:r>
          </a:p>
          <a:p>
            <a:pPr marL="457200" indent="-457200">
              <a:buFont typeface="Arial" pitchFamily="34" charset="0"/>
              <a:buChar char="•"/>
            </a:pPr>
            <a:r>
              <a:rPr lang="en-US" sz="2600" dirty="0" smtClean="0"/>
              <a:t>specific probes based on annotation (Gene, CpG Island, etc)</a:t>
            </a:r>
          </a:p>
          <a:p>
            <a:r>
              <a:rPr lang="en-US" sz="2600" dirty="0" smtClean="0"/>
              <a:t>Another possible approach is just to pass over summarization and perform single probe comparisons.  Ultimately, the approach we decide on  will be both computationally efficient and have sound biological reasoning.  </a:t>
            </a:r>
          </a:p>
          <a:p>
            <a:endParaRPr lang="en-US" sz="1600" dirty="0"/>
          </a:p>
          <a:p>
            <a:r>
              <a:rPr lang="en-US" sz="2600" dirty="0" smtClean="0"/>
              <a:t>Moving forward currently with the single probe comparison, we identified a set of genes with high correlation with expression.  Fig. 8 shows an example of a gene with accordant </a:t>
            </a:r>
            <a:r>
              <a:rPr lang="en-US" sz="2600" dirty="0"/>
              <a:t>methylation and expression </a:t>
            </a:r>
            <a:r>
              <a:rPr lang="en-US" sz="2600" dirty="0" smtClean="0"/>
              <a:t>profiles (</a:t>
            </a:r>
            <a:r>
              <a:rPr lang="en-US" sz="2600" dirty="0"/>
              <a:t>high </a:t>
            </a:r>
            <a:r>
              <a:rPr lang="en-US" sz="2600" dirty="0" smtClean="0"/>
              <a:t>methylation-low expression, low methylation-high expression).  We took the copy number into account when identifying these genes. Because </a:t>
            </a:r>
            <a:r>
              <a:rPr lang="en-US" sz="2600" dirty="0"/>
              <a:t>methylation is </a:t>
            </a:r>
            <a:r>
              <a:rPr lang="en-US" sz="2600" dirty="0" smtClean="0"/>
              <a:t>impacted by the </a:t>
            </a:r>
            <a:r>
              <a:rPr lang="en-US" sz="2600" dirty="0"/>
              <a:t>number of </a:t>
            </a:r>
            <a:r>
              <a:rPr lang="en-US" sz="2600" dirty="0" smtClean="0"/>
              <a:t>copies, a gene with good correlation between methylation, copy number and expression needs to be filtered out because the effect on expression is attributed more to copy number.</a:t>
            </a:r>
          </a:p>
        </p:txBody>
      </p:sp>
      <p:grpSp>
        <p:nvGrpSpPr>
          <p:cNvPr id="36" name="Group 35"/>
          <p:cNvGrpSpPr/>
          <p:nvPr/>
        </p:nvGrpSpPr>
        <p:grpSpPr>
          <a:xfrm>
            <a:off x="32689800" y="28616767"/>
            <a:ext cx="7391400" cy="4758833"/>
            <a:chOff x="31775400" y="30231584"/>
            <a:chExt cx="9144000" cy="5887216"/>
          </a:xfrm>
        </p:grpSpPr>
        <p:pic>
          <p:nvPicPr>
            <p:cNvPr id="129" name="Picture 128" descr="PAGE2MethVSCNcomp.png"/>
            <p:cNvPicPr>
              <a:picLocks noChangeAspect="1"/>
            </p:cNvPicPr>
            <p:nvPr/>
          </p:nvPicPr>
          <p:blipFill>
            <a:blip r:embed="rId19" cstate="print"/>
            <a:stretch>
              <a:fillRect/>
            </a:stretch>
          </p:blipFill>
          <p:spPr>
            <a:xfrm>
              <a:off x="31775400" y="30258225"/>
              <a:ext cx="9144000" cy="5860575"/>
            </a:xfrm>
            <a:prstGeom prst="rect">
              <a:avLst/>
            </a:prstGeom>
          </p:spPr>
        </p:pic>
        <p:sp>
          <p:nvSpPr>
            <p:cNvPr id="33" name="TextBox 32"/>
            <p:cNvSpPr txBox="1"/>
            <p:nvPr/>
          </p:nvSpPr>
          <p:spPr>
            <a:xfrm>
              <a:off x="32116336" y="30246799"/>
              <a:ext cx="4042528" cy="456906"/>
            </a:xfrm>
            <a:prstGeom prst="rect">
              <a:avLst/>
            </a:prstGeom>
            <a:solidFill>
              <a:schemeClr val="bg1"/>
            </a:solidFill>
            <a:ln>
              <a:solidFill>
                <a:schemeClr val="tx1"/>
              </a:solidFill>
            </a:ln>
          </p:spPr>
          <p:txBody>
            <a:bodyPr wrap="square" rtlCol="0">
              <a:spAutoFit/>
            </a:bodyPr>
            <a:lstStyle/>
            <a:p>
              <a:pPr algn="ctr"/>
              <a:r>
                <a:rPr lang="en-US" sz="1800" dirty="0" smtClean="0"/>
                <a:t>Methylation VS Expression</a:t>
              </a:r>
              <a:endParaRPr lang="en-US" sz="1800" dirty="0"/>
            </a:p>
          </p:txBody>
        </p:sp>
        <p:sp>
          <p:nvSpPr>
            <p:cNvPr id="130" name="TextBox 129"/>
            <p:cNvSpPr txBox="1"/>
            <p:nvPr/>
          </p:nvSpPr>
          <p:spPr>
            <a:xfrm>
              <a:off x="36688336" y="30231584"/>
              <a:ext cx="4042528" cy="456906"/>
            </a:xfrm>
            <a:prstGeom prst="rect">
              <a:avLst/>
            </a:prstGeom>
            <a:solidFill>
              <a:schemeClr val="bg1"/>
            </a:solidFill>
            <a:ln>
              <a:solidFill>
                <a:schemeClr val="tx1"/>
              </a:solidFill>
            </a:ln>
          </p:spPr>
          <p:txBody>
            <a:bodyPr wrap="square" rtlCol="0">
              <a:spAutoFit/>
            </a:bodyPr>
            <a:lstStyle/>
            <a:p>
              <a:pPr algn="ctr"/>
              <a:r>
                <a:rPr lang="en-US" sz="1800" dirty="0" smtClean="0"/>
                <a:t>Copy Number VS Expression</a:t>
              </a:r>
              <a:endParaRPr lang="en-US" sz="1800" dirty="0"/>
            </a:p>
          </p:txBody>
        </p:sp>
      </p:grpSp>
      <p:sp>
        <p:nvSpPr>
          <p:cNvPr id="34" name="TextBox 33"/>
          <p:cNvSpPr txBox="1"/>
          <p:nvPr/>
        </p:nvSpPr>
        <p:spPr>
          <a:xfrm>
            <a:off x="29870400" y="33356490"/>
            <a:ext cx="12725400" cy="400110"/>
          </a:xfrm>
          <a:prstGeom prst="rect">
            <a:avLst/>
          </a:prstGeom>
          <a:noFill/>
        </p:spPr>
        <p:txBody>
          <a:bodyPr wrap="square" rtlCol="0">
            <a:spAutoFit/>
          </a:bodyPr>
          <a:lstStyle/>
          <a:p>
            <a:r>
              <a:rPr lang="en-US" sz="2000" dirty="0" smtClean="0"/>
              <a:t>Fig. 8: Methylation VS Expression (Left), Copy Number VS Expression (Right)</a:t>
            </a:r>
            <a:endParaRPr lang="en-US" sz="2000" dirty="0"/>
          </a:p>
        </p:txBody>
      </p:sp>
      <p:sp>
        <p:nvSpPr>
          <p:cNvPr id="131" name="TextBox 130"/>
          <p:cNvSpPr txBox="1"/>
          <p:nvPr/>
        </p:nvSpPr>
        <p:spPr>
          <a:xfrm>
            <a:off x="29413200" y="34442401"/>
            <a:ext cx="13898880" cy="3428999"/>
          </a:xfrm>
          <a:prstGeom prst="rect">
            <a:avLst/>
          </a:prstGeom>
          <a:solidFill>
            <a:schemeClr val="bg1"/>
          </a:solidFill>
          <a:ln>
            <a:solidFill>
              <a:schemeClr val="tx1"/>
            </a:solidFill>
          </a:ln>
        </p:spPr>
        <p:txBody>
          <a:bodyPr wrap="square" rtlCol="0">
            <a:noAutofit/>
          </a:bodyPr>
          <a:lstStyle/>
          <a:p>
            <a:pPr algn="ctr"/>
            <a:r>
              <a:rPr lang="en-US" sz="4000" b="1" dirty="0" smtClean="0"/>
              <a:t>Future Plans</a:t>
            </a:r>
          </a:p>
        </p:txBody>
      </p:sp>
      <p:sp>
        <p:nvSpPr>
          <p:cNvPr id="37" name="TextBox 36"/>
          <p:cNvSpPr txBox="1"/>
          <p:nvPr/>
        </p:nvSpPr>
        <p:spPr>
          <a:xfrm>
            <a:off x="29641800" y="35204400"/>
            <a:ext cx="13487400" cy="2492990"/>
          </a:xfrm>
          <a:prstGeom prst="rect">
            <a:avLst/>
          </a:prstGeom>
          <a:noFill/>
        </p:spPr>
        <p:txBody>
          <a:bodyPr wrap="square" rtlCol="0">
            <a:spAutoFit/>
          </a:bodyPr>
          <a:lstStyle/>
          <a:p>
            <a:pPr marL="457200" indent="-457200">
              <a:buFont typeface="Arial" pitchFamily="34" charset="0"/>
              <a:buChar char="•"/>
            </a:pPr>
            <a:r>
              <a:rPr lang="en-US" sz="2600" dirty="0" smtClean="0"/>
              <a:t>Integrate the different platforms to form a comprehensive view of the genome</a:t>
            </a:r>
          </a:p>
          <a:p>
            <a:pPr marL="457200" indent="-457200">
              <a:buFont typeface="Arial" pitchFamily="34" charset="0"/>
              <a:buChar char="•"/>
            </a:pPr>
            <a:r>
              <a:rPr lang="en-US" sz="2600" dirty="0" smtClean="0"/>
              <a:t>Develop a robust and efficient procedure of analyzing whole-genome methylation data and correlation with expression data</a:t>
            </a:r>
          </a:p>
          <a:p>
            <a:pPr marL="457200" indent="-457200">
              <a:buFont typeface="Arial" pitchFamily="34" charset="0"/>
              <a:buChar char="•"/>
            </a:pPr>
            <a:r>
              <a:rPr lang="en-US" sz="2600" dirty="0" smtClean="0"/>
              <a:t>Correlate genomics data with clinical outcome to identify biomarkers with clinical utility</a:t>
            </a:r>
          </a:p>
          <a:p>
            <a:pPr marL="457200" indent="-457200">
              <a:buFont typeface="Arial" pitchFamily="34" charset="0"/>
              <a:buChar char="•"/>
            </a:pPr>
            <a:r>
              <a:rPr lang="en-US" sz="2600" dirty="0" smtClean="0"/>
              <a:t>Identify potential therapeutic targets</a:t>
            </a:r>
          </a:p>
          <a:p>
            <a:pPr marL="457200" indent="-457200">
              <a:buFont typeface="Arial" pitchFamily="34" charset="0"/>
              <a:buChar char="•"/>
            </a:pPr>
            <a:r>
              <a:rPr lang="en-US" sz="2600" dirty="0" smtClean="0"/>
              <a:t>Validate previous chemoresistance and metastasis signatures or develop new classifiers</a:t>
            </a:r>
            <a:endParaRPr lang="en-US" sz="2600" dirty="0"/>
          </a:p>
        </p:txBody>
      </p:sp>
      <p:sp>
        <p:nvSpPr>
          <p:cNvPr id="127" name="Rectangle 126"/>
          <p:cNvSpPr/>
          <p:nvPr/>
        </p:nvSpPr>
        <p:spPr>
          <a:xfrm>
            <a:off x="457200" y="2888159"/>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Background</a:t>
            </a:r>
          </a:p>
        </p:txBody>
      </p:sp>
      <p:sp>
        <p:nvSpPr>
          <p:cNvPr id="134" name="Rectangle 133"/>
          <p:cNvSpPr/>
          <p:nvPr/>
        </p:nvSpPr>
        <p:spPr>
          <a:xfrm>
            <a:off x="457200" y="25527000"/>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Analysis Process</a:t>
            </a:r>
          </a:p>
        </p:txBody>
      </p:sp>
      <p:sp>
        <p:nvSpPr>
          <p:cNvPr id="138" name="Rectangle 137"/>
          <p:cNvSpPr/>
          <p:nvPr/>
        </p:nvSpPr>
        <p:spPr>
          <a:xfrm>
            <a:off x="457200" y="33368159"/>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Sample Summary</a:t>
            </a:r>
          </a:p>
        </p:txBody>
      </p:sp>
      <p:sp>
        <p:nvSpPr>
          <p:cNvPr id="35" name="TextBox 34"/>
          <p:cNvSpPr txBox="1"/>
          <p:nvPr/>
        </p:nvSpPr>
        <p:spPr>
          <a:xfrm>
            <a:off x="517543" y="18897600"/>
            <a:ext cx="13868400" cy="6324600"/>
          </a:xfrm>
          <a:prstGeom prst="rect">
            <a:avLst/>
          </a:prstGeom>
          <a:solidFill>
            <a:schemeClr val="bg1"/>
          </a:solidFill>
          <a:ln>
            <a:solidFill>
              <a:schemeClr val="tx1"/>
            </a:solidFill>
          </a:ln>
        </p:spPr>
        <p:txBody>
          <a:bodyPr wrap="square" rtlCol="0">
            <a:noAutofit/>
          </a:bodyPr>
          <a:lstStyle/>
          <a:p>
            <a:pPr algn="ctr"/>
            <a:r>
              <a:rPr lang="en-US" sz="4000" b="1" dirty="0" smtClean="0"/>
              <a:t>Goals</a:t>
            </a:r>
          </a:p>
          <a:p>
            <a:endParaRPr lang="en-US" sz="2600" b="1" dirty="0" smtClean="0"/>
          </a:p>
        </p:txBody>
      </p:sp>
      <p:sp>
        <p:nvSpPr>
          <p:cNvPr id="23" name="TextBox 22"/>
          <p:cNvSpPr txBox="1"/>
          <p:nvPr/>
        </p:nvSpPr>
        <p:spPr>
          <a:xfrm>
            <a:off x="762000" y="19888200"/>
            <a:ext cx="13411200" cy="5016758"/>
          </a:xfrm>
          <a:prstGeom prst="rect">
            <a:avLst/>
          </a:prstGeom>
          <a:noFill/>
        </p:spPr>
        <p:txBody>
          <a:bodyPr wrap="square" rtlCol="0">
            <a:spAutoFit/>
          </a:bodyPr>
          <a:lstStyle/>
          <a:p>
            <a:r>
              <a:rPr lang="en-US" sz="2600" dirty="0" smtClean="0">
                <a:latin typeface="+mj-lt"/>
              </a:rPr>
              <a:t>We hypothesize that the biological and clinical behavior of cancers are determined by the genetic aberrations the cancer cells have acquired. Such genetic alterations could be used as biomarkers to predict clinical outcome or as therapeutic targets.  We believe that some biomarkers can be used to predict chemoresistance and/or metastatic potential at diagnosis, thus offering the opportunity   to customize therapy upfront to counter these high risk features.</a:t>
            </a:r>
          </a:p>
          <a:p>
            <a:endParaRPr lang="en-US" sz="1600" dirty="0" smtClean="0">
              <a:latin typeface="+mj-lt"/>
            </a:endParaRPr>
          </a:p>
          <a:p>
            <a:r>
              <a:rPr lang="en-US" sz="2600" dirty="0" smtClean="0">
                <a:latin typeface="+mj-lt"/>
              </a:rPr>
              <a:t>We undertook the NCI-funded TARGET (Therapeutically Applicable Research to Generate Effective Therapies) project  to accomplish two goals through comprehensive analysis of the OS genome:</a:t>
            </a:r>
          </a:p>
          <a:p>
            <a:endParaRPr lang="en-US" sz="1600" dirty="0" smtClean="0">
              <a:latin typeface="+mj-lt"/>
            </a:endParaRPr>
          </a:p>
          <a:p>
            <a:pPr marL="855663" lvl="1" indent="-493713">
              <a:buFont typeface="Calibri" pitchFamily="34" charset="0"/>
              <a:buAutoNum type="arabicPeriod"/>
            </a:pPr>
            <a:r>
              <a:rPr lang="en-US" sz="2600" dirty="0" smtClean="0">
                <a:latin typeface="+mj-lt"/>
              </a:rPr>
              <a:t>Identify biomarkers for prediction of high-risk OS (e.g. chemoresistant or metastatic) that could be used at the time of diagnosis for potential stratification of patients to alternative treatments</a:t>
            </a:r>
          </a:p>
          <a:p>
            <a:pPr marL="855663" lvl="1" indent="-493713">
              <a:buFont typeface="Calibri" pitchFamily="34" charset="0"/>
              <a:buAutoNum type="arabicPeriod"/>
            </a:pPr>
            <a:r>
              <a:rPr lang="en-US" sz="2600" dirty="0" smtClean="0">
                <a:latin typeface="+mj-lt"/>
              </a:rPr>
              <a:t>Identify novel therapeutic targets especially for those associated with high risk OS  </a:t>
            </a:r>
            <a:endParaRPr lang="en-US" sz="2600" dirty="0">
              <a:latin typeface="+mj-lt"/>
            </a:endParaRPr>
          </a:p>
        </p:txBody>
      </p:sp>
      <p:pic>
        <p:nvPicPr>
          <p:cNvPr id="1026" name="Picture 2"/>
          <p:cNvPicPr>
            <a:picLocks noChangeAspect="1" noChangeArrowheads="1"/>
          </p:cNvPicPr>
          <p:nvPr/>
        </p:nvPicPr>
        <p:blipFill>
          <a:blip r:embed="rId20" cstate="print"/>
          <a:srcRect/>
          <a:stretch>
            <a:fillRect/>
          </a:stretch>
        </p:blipFill>
        <p:spPr bwMode="auto">
          <a:xfrm>
            <a:off x="38117808" y="41833800"/>
            <a:ext cx="5011392" cy="1828800"/>
          </a:xfrm>
          <a:prstGeom prst="roundRect">
            <a:avLst/>
          </a:prstGeom>
          <a:noFill/>
          <a:ln w="9525">
            <a:noFill/>
            <a:miter lim="800000"/>
            <a:headEnd/>
            <a:tailEnd/>
          </a:ln>
        </p:spPr>
      </p:pic>
      <p:sp>
        <p:nvSpPr>
          <p:cNvPr id="132" name="Rectangle 131"/>
          <p:cNvSpPr/>
          <p:nvPr/>
        </p:nvSpPr>
        <p:spPr>
          <a:xfrm>
            <a:off x="457200" y="18897600"/>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Goals</a:t>
            </a:r>
          </a:p>
        </p:txBody>
      </p:sp>
      <p:sp>
        <p:nvSpPr>
          <p:cNvPr id="141" name="Rectangle 140"/>
          <p:cNvSpPr/>
          <p:nvPr/>
        </p:nvSpPr>
        <p:spPr>
          <a:xfrm>
            <a:off x="29367480" y="34290000"/>
            <a:ext cx="13990320" cy="769441"/>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4400" b="1" dirty="0" smtClean="0"/>
              <a:t>Future Plans</a:t>
            </a:r>
          </a:p>
        </p:txBody>
      </p:sp>
      <p:pic>
        <p:nvPicPr>
          <p:cNvPr id="9" name="Picture 2"/>
          <p:cNvPicPr>
            <a:picLocks noChangeAspect="1" noChangeArrowheads="1"/>
          </p:cNvPicPr>
          <p:nvPr/>
        </p:nvPicPr>
        <p:blipFill>
          <a:blip r:embed="rId21" cstate="print"/>
          <a:srcRect l="28244" t="11840" r="54158" b="75213"/>
          <a:stretch>
            <a:fillRect/>
          </a:stretch>
        </p:blipFill>
        <p:spPr bwMode="auto">
          <a:xfrm>
            <a:off x="30962628" y="41833800"/>
            <a:ext cx="4073658" cy="1828800"/>
          </a:xfrm>
          <a:prstGeom prst="rect">
            <a:avLst/>
          </a:prstGeom>
          <a:noFill/>
          <a:ln w="9525">
            <a:noFill/>
            <a:miter lim="800000"/>
            <a:headEnd/>
            <a:tailEnd/>
          </a:ln>
        </p:spPr>
      </p:pic>
      <p:pic>
        <p:nvPicPr>
          <p:cNvPr id="143" name="Picture 142"/>
          <p:cNvPicPr>
            <a:picLocks noChangeAspect="1" noChangeArrowheads="1"/>
          </p:cNvPicPr>
          <p:nvPr/>
        </p:nvPicPr>
        <p:blipFill>
          <a:blip r:embed="rId22" cstate="print"/>
          <a:srcRect/>
          <a:stretch>
            <a:fillRect/>
          </a:stretch>
        </p:blipFill>
        <p:spPr bwMode="auto">
          <a:xfrm>
            <a:off x="11176000" y="4147809"/>
            <a:ext cx="2559050" cy="5029200"/>
          </a:xfrm>
          <a:prstGeom prst="rect">
            <a:avLst/>
          </a:prstGeom>
          <a:noFill/>
          <a:ln w="9525">
            <a:noFill/>
            <a:miter lim="800000"/>
            <a:headEnd/>
            <a:tailEnd/>
          </a:ln>
          <a:effectLst/>
        </p:spPr>
      </p:pic>
      <p:pic>
        <p:nvPicPr>
          <p:cNvPr id="31" name="Picture 2"/>
          <p:cNvPicPr>
            <a:picLocks noChangeAspect="1" noChangeArrowheads="1"/>
          </p:cNvPicPr>
          <p:nvPr/>
        </p:nvPicPr>
        <p:blipFill>
          <a:blip r:embed="rId23" cstate="print">
            <a:extLst>
              <a:ext uri="{28A0092B-C50C-407E-A947-70E740481C1C}">
                <a14:useLocalDpi xmlns="" xmlns:a14="http://schemas.microsoft.com/office/drawing/2010/main" val="0"/>
              </a:ext>
            </a:extLst>
          </a:blip>
          <a:srcRect l="4709" b="8333"/>
          <a:stretch>
            <a:fillRect/>
          </a:stretch>
        </p:blipFill>
        <p:spPr bwMode="auto">
          <a:xfrm>
            <a:off x="12855073" y="41833800"/>
            <a:ext cx="4795954" cy="18288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pic>
        <p:nvPicPr>
          <p:cNvPr id="297" name="Picture 2"/>
          <p:cNvPicPr>
            <a:picLocks noChangeAspect="1" noChangeArrowheads="1"/>
          </p:cNvPicPr>
          <p:nvPr/>
        </p:nvPicPr>
        <p:blipFill rotWithShape="1">
          <a:blip r:embed="rId24" cstate="print">
            <a:extLst>
              <a:ext uri="{28A0092B-C50C-407E-A947-70E740481C1C}">
                <a14:useLocalDpi xmlns="" xmlns:a14="http://schemas.microsoft.com/office/drawing/2010/main" val="0"/>
              </a:ext>
            </a:extLst>
          </a:blip>
          <a:srcRect l="12500" t="30690" r="20771" b="23103"/>
          <a:stretch/>
        </p:blipFill>
        <p:spPr bwMode="auto">
          <a:xfrm>
            <a:off x="31089600" y="5943600"/>
            <a:ext cx="11292811" cy="472440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pic>
      <p:sp>
        <p:nvSpPr>
          <p:cNvPr id="306" name="TextBox 305"/>
          <p:cNvSpPr txBox="1"/>
          <p:nvPr/>
        </p:nvSpPr>
        <p:spPr>
          <a:xfrm>
            <a:off x="39812632" y="8351240"/>
            <a:ext cx="2514600" cy="1015663"/>
          </a:xfrm>
          <a:prstGeom prst="rect">
            <a:avLst/>
          </a:prstGeom>
          <a:noFill/>
        </p:spPr>
        <p:txBody>
          <a:bodyPr wrap="square" rtlCol="0">
            <a:spAutoFit/>
          </a:bodyPr>
          <a:lstStyle/>
          <a:p>
            <a:r>
              <a:rPr lang="en-US" sz="2000" dirty="0" smtClean="0"/>
              <a:t>Fig. 6: Schematic of DNA methylation across CpG islands.</a:t>
            </a:r>
            <a:endParaRPr lang="en-US" sz="2000" dirty="0"/>
          </a:p>
        </p:txBody>
      </p:sp>
      <p:sp>
        <p:nvSpPr>
          <p:cNvPr id="124" name="Rectangle 123"/>
          <p:cNvSpPr/>
          <p:nvPr/>
        </p:nvSpPr>
        <p:spPr>
          <a:xfrm>
            <a:off x="29367480" y="38176200"/>
            <a:ext cx="13990320" cy="584775"/>
          </a:xfrm>
          <a:prstGeom prst="rect">
            <a:avLst/>
          </a:prstGeom>
        </p:spPr>
        <p:style>
          <a:lnRef idx="3">
            <a:schemeClr val="lt1"/>
          </a:lnRef>
          <a:fillRef idx="1">
            <a:schemeClr val="dk1"/>
          </a:fillRef>
          <a:effectRef idx="1">
            <a:schemeClr val="dk1"/>
          </a:effectRef>
          <a:fontRef idx="minor">
            <a:schemeClr val="lt1"/>
          </a:fontRef>
        </p:style>
        <p:txBody>
          <a:bodyPr wrap="square">
            <a:spAutoFit/>
          </a:bodyPr>
          <a:lstStyle/>
          <a:p>
            <a:pPr algn="ctr"/>
            <a:r>
              <a:rPr lang="en-US" sz="3200" b="1" dirty="0" smtClean="0"/>
              <a:t>References</a:t>
            </a:r>
          </a:p>
        </p:txBody>
      </p:sp>
      <p:grpSp>
        <p:nvGrpSpPr>
          <p:cNvPr id="146" name="Group 145"/>
          <p:cNvGrpSpPr/>
          <p:nvPr/>
        </p:nvGrpSpPr>
        <p:grpSpPr>
          <a:xfrm>
            <a:off x="18353588" y="41833800"/>
            <a:ext cx="6324600" cy="1828800"/>
            <a:chOff x="18211800" y="41833800"/>
            <a:chExt cx="6324600" cy="1828800"/>
          </a:xfrm>
        </p:grpSpPr>
        <p:sp>
          <p:nvSpPr>
            <p:cNvPr id="145" name="Rectangle 144"/>
            <p:cNvSpPr/>
            <p:nvPr/>
          </p:nvSpPr>
          <p:spPr>
            <a:xfrm>
              <a:off x="18211800" y="41833800"/>
              <a:ext cx="6324600" cy="1828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descr="C:\Documents and Settings\jmsun\My Documents\My Pictures\TCH_logo_color.jpg"/>
            <p:cNvPicPr>
              <a:picLocks noChangeAspect="1" noChangeArrowheads="1"/>
            </p:cNvPicPr>
            <p:nvPr/>
          </p:nvPicPr>
          <p:blipFill>
            <a:blip r:embed="rId25" cstate="print"/>
            <a:srcRect/>
            <a:stretch>
              <a:fillRect/>
            </a:stretch>
          </p:blipFill>
          <p:spPr bwMode="auto">
            <a:xfrm>
              <a:off x="18592800" y="41910000"/>
              <a:ext cx="5594533" cy="1727952"/>
            </a:xfrm>
            <a:prstGeom prst="rect">
              <a:avLst/>
            </a:prstGeom>
            <a:noFill/>
          </p:spPr>
        </p:pic>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1766</TotalTime>
  <Words>1591</Words>
  <Application>Microsoft Office PowerPoint</Application>
  <PresentationFormat>Custom</PresentationFormat>
  <Paragraphs>121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Slide 1</vt:lpstr>
    </vt:vector>
  </TitlesOfParts>
  <Company>Texas Childrens Hospital</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jmsun</dc:creator>
  <cp:lastModifiedBy>jmsun</cp:lastModifiedBy>
  <cp:revision>204</cp:revision>
  <dcterms:created xsi:type="dcterms:W3CDTF">2012-04-03T17:22:02Z</dcterms:created>
  <dcterms:modified xsi:type="dcterms:W3CDTF">2012-10-16T18:56:39Z</dcterms:modified>
</cp:coreProperties>
</file>

<file path=docProps/thumbnail.jpeg>
</file>